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media/image57.png" ContentType="image/png"/>
  <Override PartName="/ppt/media/image1.png" ContentType="image/png"/>
  <Override PartName="/ppt/media/image9.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26.gif" ContentType="image/gif"/>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33.gif" ContentType="image/gif"/>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gif" ContentType="image/gif"/>
  <Override PartName="/ppt/media/image65.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7.png" ContentType="image/png"/>
  <Override PartName="/ppt/media/image28.png" ContentType="image/png"/>
  <Override PartName="/ppt/media/image49.gif" ContentType="image/gif"/>
  <Override PartName="/ppt/media/image29.png" ContentType="image/png"/>
  <Override PartName="/ppt/media/image30.png" ContentType="image/png"/>
  <Override PartName="/ppt/media/image31.png" ContentType="image/png"/>
  <Override PartName="/ppt/media/image32.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gif" ContentType="image/gif"/>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6.png" ContentType="image/png"/>
  <Override PartName="/ppt/media/image67.png" ContentType="image/png"/>
  <Override PartName="/ppt/media/image68.png" ContentType="image/png"/>
  <Override PartName="/ppt/media/image6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Lst>
  <p:sldSz cx="9144000" cy="5143500"/>
  <p:notesSz cx="6858000" cy="91440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Relationship Id="rId131" Type="http://schemas.openxmlformats.org/officeDocument/2006/relationships/slide" Target="slides/slide12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5"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6"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8"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9"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0"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1" name="PlaceHolder 5"/>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33"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4"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5"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6" name="PlaceHolder 5"/>
          <p:cNvSpPr>
            <a:spLocks noGrp="1"/>
          </p:cNvSpPr>
          <p:nvPr>
            <p:ph type="body"/>
          </p:nvPr>
        </p:nvSpPr>
        <p:spPr>
          <a:xfrm>
            <a:off x="31176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7"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38" name="PlaceHolder 7"/>
          <p:cNvSpPr>
            <a:spLocks noGrp="1"/>
          </p:cNvSpPr>
          <p:nvPr>
            <p:ph type="body"/>
          </p:nvPr>
        </p:nvSpPr>
        <p:spPr>
          <a:xfrm>
            <a:off x="607320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3" name="PlaceHolder 2"/>
          <p:cNvSpPr>
            <a:spLocks noGrp="1"/>
          </p:cNvSpPr>
          <p:nvPr>
            <p:ph type="subTitle"/>
          </p:nvPr>
        </p:nvSpPr>
        <p:spPr>
          <a:xfrm>
            <a:off x="311760" y="1152360"/>
            <a:ext cx="8520120" cy="3416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5"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7"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48"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2"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53"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54"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4" name="PlaceHolder 2"/>
          <p:cNvSpPr>
            <a:spLocks noGrp="1"/>
          </p:cNvSpPr>
          <p:nvPr>
            <p:ph type="subTitle"/>
          </p:nvPr>
        </p:nvSpPr>
        <p:spPr>
          <a:xfrm>
            <a:off x="311760" y="1152360"/>
            <a:ext cx="8520120" cy="34160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56"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57"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58"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0"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1"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2"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4" name="PlaceHolder 2"/>
          <p:cNvSpPr>
            <a:spLocks noGrp="1"/>
          </p:cNvSpPr>
          <p:nvPr>
            <p:ph type="body"/>
          </p:nvPr>
        </p:nvSpPr>
        <p:spPr>
          <a:xfrm>
            <a:off x="311760" y="115236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5" name="PlaceHolder 3"/>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7"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8"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69"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0" name="PlaceHolder 5"/>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72" name="PlaceHolder 2"/>
          <p:cNvSpPr>
            <a:spLocks noGrp="1"/>
          </p:cNvSpPr>
          <p:nvPr>
            <p:ph type="body"/>
          </p:nvPr>
        </p:nvSpPr>
        <p:spPr>
          <a:xfrm>
            <a:off x="31176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3" name="PlaceHolder 3"/>
          <p:cNvSpPr>
            <a:spLocks noGrp="1"/>
          </p:cNvSpPr>
          <p:nvPr>
            <p:ph type="body"/>
          </p:nvPr>
        </p:nvSpPr>
        <p:spPr>
          <a:xfrm>
            <a:off x="319248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4" name="PlaceHolder 4"/>
          <p:cNvSpPr>
            <a:spLocks noGrp="1"/>
          </p:cNvSpPr>
          <p:nvPr>
            <p:ph type="body"/>
          </p:nvPr>
        </p:nvSpPr>
        <p:spPr>
          <a:xfrm>
            <a:off x="6073200" y="115236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5" name="PlaceHolder 5"/>
          <p:cNvSpPr>
            <a:spLocks noGrp="1"/>
          </p:cNvSpPr>
          <p:nvPr>
            <p:ph type="body"/>
          </p:nvPr>
        </p:nvSpPr>
        <p:spPr>
          <a:xfrm>
            <a:off x="31176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6" name="PlaceHolder 6"/>
          <p:cNvSpPr>
            <a:spLocks noGrp="1"/>
          </p:cNvSpPr>
          <p:nvPr>
            <p:ph type="body"/>
          </p:nvPr>
        </p:nvSpPr>
        <p:spPr>
          <a:xfrm>
            <a:off x="319248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77" name="PlaceHolder 7"/>
          <p:cNvSpPr>
            <a:spLocks noGrp="1"/>
          </p:cNvSpPr>
          <p:nvPr>
            <p:ph type="body"/>
          </p:nvPr>
        </p:nvSpPr>
        <p:spPr>
          <a:xfrm>
            <a:off x="6073200" y="2936880"/>
            <a:ext cx="274320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6" name="PlaceHolder 2"/>
          <p:cNvSpPr>
            <a:spLocks noGrp="1"/>
          </p:cNvSpPr>
          <p:nvPr>
            <p:ph type="body"/>
          </p:nvPr>
        </p:nvSpPr>
        <p:spPr>
          <a:xfrm>
            <a:off x="311760" y="1152360"/>
            <a:ext cx="852012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8"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9"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311760" y="444960"/>
            <a:ext cx="8520120" cy="26546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3"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4" name="PlaceHolder 3"/>
          <p:cNvSpPr>
            <a:spLocks noGrp="1"/>
          </p:cNvSpPr>
          <p:nvPr>
            <p:ph type="body"/>
          </p:nvPr>
        </p:nvSpPr>
        <p:spPr>
          <a:xfrm>
            <a:off x="467784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15" name="PlaceHolder 4"/>
          <p:cNvSpPr>
            <a:spLocks noGrp="1"/>
          </p:cNvSpPr>
          <p:nvPr>
            <p:ph type="body"/>
          </p:nvPr>
        </p:nvSpPr>
        <p:spPr>
          <a:xfrm>
            <a:off x="31176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17" name="PlaceHolder 2"/>
          <p:cNvSpPr>
            <a:spLocks noGrp="1"/>
          </p:cNvSpPr>
          <p:nvPr>
            <p:ph type="body"/>
          </p:nvPr>
        </p:nvSpPr>
        <p:spPr>
          <a:xfrm>
            <a:off x="311760" y="1152360"/>
            <a:ext cx="4157640" cy="3416040"/>
          </a:xfrm>
          <a:prstGeom prst="rect">
            <a:avLst/>
          </a:prstGeom>
        </p:spPr>
        <p:txBody>
          <a:bodyPr lIns="0" rIns="0" tIns="0" bIns="0">
            <a:normAutofit/>
          </a:bodyPr>
          <a:p>
            <a:endParaRPr b="0" lang="en-US" sz="1400" spc="-1" strike="noStrike">
              <a:solidFill>
                <a:srgbClr val="000000"/>
              </a:solidFill>
              <a:latin typeface="Arial"/>
            </a:endParaRPr>
          </a:p>
        </p:txBody>
      </p:sp>
      <p:sp>
        <p:nvSpPr>
          <p:cNvPr id="18"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19" name="PlaceHolder 4"/>
          <p:cNvSpPr>
            <a:spLocks noGrp="1"/>
          </p:cNvSpPr>
          <p:nvPr>
            <p:ph type="body"/>
          </p:nvPr>
        </p:nvSpPr>
        <p:spPr>
          <a:xfrm>
            <a:off x="4677840" y="293688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311760" y="444960"/>
            <a:ext cx="8520120" cy="572400"/>
          </a:xfrm>
          <a:prstGeom prst="rect">
            <a:avLst/>
          </a:prstGeom>
        </p:spPr>
        <p:txBody>
          <a:bodyPr lIns="0" rIns="0" tIns="0" bIns="0" anchor="ctr">
            <a:noAutofit/>
          </a:bodyPr>
          <a:p>
            <a:endParaRPr b="0" lang="en-US" sz="1400" spc="-1" strike="noStrike">
              <a:solidFill>
                <a:srgbClr val="000000"/>
              </a:solidFill>
              <a:latin typeface="Arial"/>
            </a:endParaRPr>
          </a:p>
        </p:txBody>
      </p:sp>
      <p:sp>
        <p:nvSpPr>
          <p:cNvPr id="21" name="PlaceHolder 2"/>
          <p:cNvSpPr>
            <a:spLocks noGrp="1"/>
          </p:cNvSpPr>
          <p:nvPr>
            <p:ph type="body"/>
          </p:nvPr>
        </p:nvSpPr>
        <p:spPr>
          <a:xfrm>
            <a:off x="31176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2" name="PlaceHolder 3"/>
          <p:cNvSpPr>
            <a:spLocks noGrp="1"/>
          </p:cNvSpPr>
          <p:nvPr>
            <p:ph type="body"/>
          </p:nvPr>
        </p:nvSpPr>
        <p:spPr>
          <a:xfrm>
            <a:off x="4677840" y="1152360"/>
            <a:ext cx="4157640" cy="1629360"/>
          </a:xfrm>
          <a:prstGeom prst="rect">
            <a:avLst/>
          </a:prstGeom>
        </p:spPr>
        <p:txBody>
          <a:bodyPr lIns="0" rIns="0" tIns="0" bIns="0">
            <a:normAutofit/>
          </a:bodyPr>
          <a:p>
            <a:endParaRPr b="0" lang="en-US" sz="1400" spc="-1" strike="noStrike">
              <a:solidFill>
                <a:srgbClr val="000000"/>
              </a:solidFill>
              <a:latin typeface="Arial"/>
            </a:endParaRPr>
          </a:p>
        </p:txBody>
      </p:sp>
      <p:sp>
        <p:nvSpPr>
          <p:cNvPr id="23" name="PlaceHolder 4"/>
          <p:cNvSpPr>
            <a:spLocks noGrp="1"/>
          </p:cNvSpPr>
          <p:nvPr>
            <p:ph type="body"/>
          </p:nvPr>
        </p:nvSpPr>
        <p:spPr>
          <a:xfrm>
            <a:off x="311760" y="2936880"/>
            <a:ext cx="8520120" cy="1629360"/>
          </a:xfrm>
          <a:prstGeom prst="rect">
            <a:avLst/>
          </a:prstGeom>
        </p:spPr>
        <p:txBody>
          <a:bodyPr lIns="0" rIns="0" tIns="0" bIns="0">
            <a:normAutofit/>
          </a:bodyPr>
          <a:p>
            <a:endParaRPr b="0" lang="en-US"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744480"/>
            <a:ext cx="8520120" cy="2052360"/>
          </a:xfrm>
          <a:prstGeom prst="rect">
            <a:avLst/>
          </a:prstGeom>
        </p:spPr>
        <p:txBody>
          <a:bodyPr tIns="91440" bIns="91440" anchor="b">
            <a:noAutofit/>
          </a:bodyPr>
          <a:p>
            <a:pPr algn="ctr"/>
            <a:r>
              <a:rPr b="0" lang="en-US" sz="5200" spc="-1" strike="noStrike">
                <a:solidFill>
                  <a:srgbClr val="000000"/>
                </a:solidFill>
                <a:latin typeface="Arial"/>
              </a:rPr>
              <a:t>Click to edit the title text format</a:t>
            </a:r>
            <a:endParaRPr b="0" lang="en-US" sz="5200" spc="-1" strike="noStrike">
              <a:solidFill>
                <a:srgbClr val="000000"/>
              </a:solidFill>
              <a:latin typeface="Arial"/>
            </a:endParaRPr>
          </a:p>
        </p:txBody>
      </p:sp>
      <p:sp>
        <p:nvSpPr>
          <p:cNvPr id="1" name="PlaceHolder 2"/>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B5EF0D5A-FBD1-405B-B2EE-15A19191878B}" type="slidenum">
              <a:rPr b="0" lang="en-US" sz="1000" spc="-1" strike="noStrike">
                <a:solidFill>
                  <a:srgbClr val="595959"/>
                </a:solidFill>
                <a:latin typeface="Arial"/>
                <a:ea typeface="Arial"/>
              </a:rPr>
              <a:t>&lt;number&gt;</a:t>
            </a:fld>
            <a:endParaRPr b="0" lang="en-US" sz="1000" spc="-1" strike="noStrike">
              <a:latin typeface="Times New Roman"/>
            </a:endParaRPr>
          </a:p>
        </p:txBody>
      </p:sp>
      <p:sp>
        <p:nvSpPr>
          <p:cNvPr id="2"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400" spc="-1" strike="noStrike">
                <a:solidFill>
                  <a:srgbClr val="000000"/>
                </a:solidFill>
                <a:latin typeface="Arial"/>
              </a:rPr>
              <a:t>Click to edit the outline text format</a:t>
            </a:r>
            <a:endParaRPr b="0" lang="en-US"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en-US" sz="1400" spc="-1" strike="noStrike">
                <a:solidFill>
                  <a:srgbClr val="000000"/>
                </a:solidFill>
                <a:latin typeface="Arial"/>
              </a:rPr>
              <a:t>Second Outline Level</a:t>
            </a:r>
            <a:endParaRPr b="0" lang="en-US"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en-US" sz="1400" spc="-1" strike="noStrike">
                <a:solidFill>
                  <a:srgbClr val="000000"/>
                </a:solidFill>
                <a:latin typeface="Arial"/>
              </a:rPr>
              <a:t>Third Outline Level</a:t>
            </a:r>
            <a:endParaRPr b="0" lang="en-US"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en-US" sz="1400" spc="-1" strike="noStrike">
                <a:solidFill>
                  <a:srgbClr val="000000"/>
                </a:solidFill>
                <a:latin typeface="Arial"/>
              </a:rPr>
              <a:t>Fourth Outline Level</a:t>
            </a:r>
            <a:endParaRPr b="0" lang="en-US"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Arial"/>
              </a:rPr>
              <a:t>Fifth Outline Level</a:t>
            </a:r>
            <a:endParaRPr b="0" lang="en-US"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Arial"/>
              </a:rPr>
              <a:t>Sixth Outline Level</a:t>
            </a:r>
            <a:endParaRPr b="0" lang="en-US"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Arial"/>
              </a:rPr>
              <a:t>Seventh Outline Level</a:t>
            </a:r>
            <a:endParaRPr b="0" lang="en-US"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title"/>
          </p:nvPr>
        </p:nvSpPr>
        <p:spPr>
          <a:xfrm>
            <a:off x="311760" y="444960"/>
            <a:ext cx="8520120" cy="572400"/>
          </a:xfrm>
          <a:prstGeom prst="rect">
            <a:avLst/>
          </a:prstGeom>
        </p:spPr>
        <p:txBody>
          <a:bodyPr tIns="91440" bIns="91440">
            <a:noAutofit/>
          </a:bodyPr>
          <a:p>
            <a:pPr algn="ctr"/>
            <a:r>
              <a:rPr b="0" lang="en-US" sz="2800" spc="-1" strike="noStrike">
                <a:solidFill>
                  <a:srgbClr val="000000"/>
                </a:solidFill>
                <a:latin typeface="Arial"/>
              </a:rPr>
              <a:t>Click to edit the title text format</a:t>
            </a:r>
            <a:endParaRPr b="0" lang="en-US" sz="2800" spc="-1" strike="noStrike">
              <a:solidFill>
                <a:srgbClr val="000000"/>
              </a:solidFill>
              <a:latin typeface="Arial"/>
            </a:endParaRPr>
          </a:p>
        </p:txBody>
      </p:sp>
      <p:sp>
        <p:nvSpPr>
          <p:cNvPr id="40" name="PlaceHolder 2"/>
          <p:cNvSpPr>
            <a:spLocks noGrp="1"/>
          </p:cNvSpPr>
          <p:nvPr>
            <p:ph type="body"/>
          </p:nvPr>
        </p:nvSpPr>
        <p:spPr>
          <a:xfrm>
            <a:off x="311760" y="1152360"/>
            <a:ext cx="8520120" cy="3416040"/>
          </a:xfrm>
          <a:prstGeom prst="rect">
            <a:avLst/>
          </a:prstGeom>
        </p:spPr>
        <p:txBody>
          <a:bodyPr tIns="91440" bIns="91440">
            <a:noAutofit/>
          </a:bodyPr>
          <a:p>
            <a:pPr marL="432000" indent="-324000" algn="ctr">
              <a:spcBef>
                <a:spcPts val="1417"/>
              </a:spcBef>
              <a:buClr>
                <a:srgbClr val="000000"/>
              </a:buClr>
              <a:buSzPct val="45000"/>
              <a:buFont typeface="Wingdings" charset="2"/>
              <a:buChar char=""/>
            </a:pPr>
            <a:r>
              <a:rPr b="0" lang="en-US" sz="1800" spc="-1" strike="noStrike">
                <a:solidFill>
                  <a:srgbClr val="000000"/>
                </a:solidFill>
                <a:latin typeface="Arial"/>
              </a:rPr>
              <a:t>Click to edit the outline text format</a:t>
            </a:r>
            <a:endParaRPr b="0" lang="en-US" sz="1800" spc="-1" strike="noStrike">
              <a:solidFill>
                <a:srgbClr val="000000"/>
              </a:solidFill>
              <a:latin typeface="Arial"/>
            </a:endParaRPr>
          </a:p>
          <a:p>
            <a:pPr lvl="1" marL="864000" indent="-324000" algn="ctr">
              <a:spcBef>
                <a:spcPts val="1134"/>
              </a:spcBef>
              <a:buClr>
                <a:srgbClr val="000000"/>
              </a:buClr>
              <a:buSzPct val="75000"/>
              <a:buFont typeface="Symbol" charset="2"/>
              <a:buChar char=""/>
            </a:pPr>
            <a:r>
              <a:rPr b="0" lang="en-US" sz="1800" spc="-1" strike="noStrike">
                <a:solidFill>
                  <a:srgbClr val="000000"/>
                </a:solidFill>
                <a:latin typeface="Arial"/>
              </a:rPr>
              <a:t>Second Outline Level</a:t>
            </a:r>
            <a:endParaRPr b="0" lang="en-US" sz="1800" spc="-1" strike="noStrike">
              <a:solidFill>
                <a:srgbClr val="000000"/>
              </a:solidFill>
              <a:latin typeface="Arial"/>
            </a:endParaRPr>
          </a:p>
          <a:p>
            <a:pPr lvl="2" marL="1296000" indent="-288000" algn="ctr">
              <a:spcBef>
                <a:spcPts val="850"/>
              </a:spcBef>
              <a:buClr>
                <a:srgbClr val="000000"/>
              </a:buClr>
              <a:buSzPct val="45000"/>
              <a:buFont typeface="Wingdings" charset="2"/>
              <a:buChar char=""/>
            </a:pPr>
            <a:r>
              <a:rPr b="0" lang="en-US" sz="1800" spc="-1" strike="noStrike">
                <a:solidFill>
                  <a:srgbClr val="000000"/>
                </a:solidFill>
                <a:latin typeface="Arial"/>
              </a:rPr>
              <a:t>Third Outline Level</a:t>
            </a:r>
            <a:endParaRPr b="0" lang="en-US" sz="1800" spc="-1" strike="noStrike">
              <a:solidFill>
                <a:srgbClr val="000000"/>
              </a:solidFill>
              <a:latin typeface="Arial"/>
            </a:endParaRPr>
          </a:p>
          <a:p>
            <a:pPr lvl="3" marL="1728000" indent="-216000" algn="ctr">
              <a:spcBef>
                <a:spcPts val="567"/>
              </a:spcBef>
              <a:buClr>
                <a:srgbClr val="000000"/>
              </a:buClr>
              <a:buSzPct val="75000"/>
              <a:buFont typeface="Symbol" charset="2"/>
              <a:buChar char=""/>
            </a:pPr>
            <a:r>
              <a:rPr b="0" lang="en-US" sz="1800" spc="-1" strike="noStrike">
                <a:solidFill>
                  <a:srgbClr val="000000"/>
                </a:solidFill>
                <a:latin typeface="Arial"/>
              </a:rPr>
              <a:t>Fourth Outline Level</a:t>
            </a:r>
            <a:endParaRPr b="0" lang="en-US" sz="1800" spc="-1" strike="noStrike">
              <a:solidFill>
                <a:srgbClr val="000000"/>
              </a:solidFill>
              <a:latin typeface="Arial"/>
            </a:endParaRPr>
          </a:p>
          <a:p>
            <a:pPr lvl="4" marL="2160000" indent="-216000" algn="ctr">
              <a:spcBef>
                <a:spcPts val="283"/>
              </a:spcBef>
              <a:buClr>
                <a:srgbClr val="000000"/>
              </a:buClr>
              <a:buSzPct val="45000"/>
              <a:buFont typeface="Wingdings" charset="2"/>
              <a:buChar char=""/>
            </a:pPr>
            <a:r>
              <a:rPr b="0" lang="en-US" sz="1800" spc="-1" strike="noStrike">
                <a:solidFill>
                  <a:srgbClr val="000000"/>
                </a:solidFill>
                <a:latin typeface="Arial"/>
              </a:rPr>
              <a:t>Fifth Outline Level</a:t>
            </a:r>
            <a:endParaRPr b="0" lang="en-US" sz="1800" spc="-1" strike="noStrike">
              <a:solidFill>
                <a:srgbClr val="000000"/>
              </a:solidFill>
              <a:latin typeface="Arial"/>
            </a:endParaRPr>
          </a:p>
          <a:p>
            <a:pPr lvl="5" marL="2592000" indent="-216000" algn="ctr">
              <a:spcBef>
                <a:spcPts val="283"/>
              </a:spcBef>
              <a:buClr>
                <a:srgbClr val="000000"/>
              </a:buClr>
              <a:buSzPct val="45000"/>
              <a:buFont typeface="Wingdings" charset="2"/>
              <a:buChar char=""/>
            </a:pPr>
            <a:r>
              <a:rPr b="0" lang="en-US" sz="1800" spc="-1" strike="noStrike">
                <a:solidFill>
                  <a:srgbClr val="000000"/>
                </a:solidFill>
                <a:latin typeface="Arial"/>
              </a:rPr>
              <a:t>Sixth Outline Level</a:t>
            </a:r>
            <a:endParaRPr b="0" lang="en-US" sz="1800" spc="-1" strike="noStrike">
              <a:solidFill>
                <a:srgbClr val="000000"/>
              </a:solidFill>
              <a:latin typeface="Arial"/>
            </a:endParaRPr>
          </a:p>
          <a:p>
            <a:pPr lvl="6" marL="3024000" indent="-216000" algn="ctr">
              <a:spcBef>
                <a:spcPts val="283"/>
              </a:spcBef>
              <a:buClr>
                <a:srgbClr val="000000"/>
              </a:buClr>
              <a:buSzPct val="45000"/>
              <a:buFont typeface="Wingdings" charset="2"/>
              <a:buChar char=""/>
            </a:pPr>
            <a:r>
              <a:rPr b="0" lang="en-US" sz="1800" spc="-1" strike="noStrike">
                <a:solidFill>
                  <a:srgbClr val="000000"/>
                </a:solidFill>
                <a:latin typeface="Arial"/>
              </a:rPr>
              <a:t>Seventh Outline Level</a:t>
            </a:r>
            <a:endParaRPr b="0" lang="en-US" sz="1800" spc="-1" strike="noStrike">
              <a:solidFill>
                <a:srgbClr val="000000"/>
              </a:solidFill>
              <a:latin typeface="Arial"/>
            </a:endParaRPr>
          </a:p>
        </p:txBody>
      </p:sp>
      <p:sp>
        <p:nvSpPr>
          <p:cNvPr id="41" name="PlaceHolder 3"/>
          <p:cNvSpPr>
            <a:spLocks noGrp="1"/>
          </p:cNvSpPr>
          <p:nvPr>
            <p:ph type="sldNum"/>
          </p:nvPr>
        </p:nvSpPr>
        <p:spPr>
          <a:xfrm>
            <a:off x="8472600" y="4663080"/>
            <a:ext cx="548280" cy="393120"/>
          </a:xfrm>
          <a:prstGeom prst="rect">
            <a:avLst/>
          </a:prstGeom>
        </p:spPr>
        <p:txBody>
          <a:bodyPr tIns="91440" bIns="91440" anchor="ctr">
            <a:noAutofit/>
          </a:bodyPr>
          <a:p>
            <a:pPr algn="r">
              <a:lnSpc>
                <a:spcPct val="100000"/>
              </a:lnSpc>
            </a:pPr>
            <a:fld id="{0419516F-5949-4FBE-8E4C-501E955E98D6}" type="slidenum">
              <a:rPr b="0" lang="en-US" sz="1000" spc="-1" strike="noStrike">
                <a:solidFill>
                  <a:srgbClr val="595959"/>
                </a:solidFill>
                <a:latin typeface="Arial"/>
                <a:ea typeface="Arial"/>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5.xml"/>
</Relationships>
</file>

<file path=ppt/slides/_rels/slide10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5.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5.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5.xml"/>
</Relationships>
</file>

<file path=ppt/slides/_rels/slide11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5.xml"/>
</Relationships>
</file>

<file path=ppt/slides/_rels/slide11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5.xml"/>
</Relationships>
</file>

<file path=ppt/slides/_rels/slide1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5.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1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5.xml"/>
</Relationships>
</file>

<file path=ppt/slides/_rels/slide11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5.xml"/>
</Relationships>
</file>

<file path=ppt/slides/_rels/slide11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slideLayout" Target="../slideLayouts/slideLayout15.xml"/>
</Relationships>
</file>

<file path=ppt/slides/_rels/slide11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5.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5.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5.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2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5.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5.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5.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5.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5.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5.xml"/>
</Relationships>
</file>

<file path=ppt/slides/_rels/slide5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5.xml"/>
</Relationships>
</file>

<file path=ppt/slides/_rels/slide5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5.xml"/>
</Relationships>
</file>

<file path=ppt/slides/_rels/slide5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5.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5.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5.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6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5.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0.xml.rels><?xml version="1.0" encoding="UTF-8"?>
<Relationships xmlns="http://schemas.openxmlformats.org/package/2006/relationships"><Relationship Id="rId1" Type="http://schemas.openxmlformats.org/officeDocument/2006/relationships/image" Target="../media/image19.gif"/><Relationship Id="rId2" Type="http://schemas.openxmlformats.org/officeDocument/2006/relationships/slideLayout" Target="../slideLayouts/slideLayout15.xml"/>
</Relationships>
</file>

<file path=ppt/slides/_rels/slide7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5.xml"/>
</Relationships>
</file>

<file path=ppt/slides/_rels/slide7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5.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7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15.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5.xml"/>
</Relationships>
</file>

<file path=ppt/slides/_rels/slide80.xml.rels><?xml version="1.0" encoding="UTF-8"?>
<Relationships xmlns="http://schemas.openxmlformats.org/package/2006/relationships"><Relationship Id="rId1" Type="http://schemas.openxmlformats.org/officeDocument/2006/relationships/image" Target="../media/image26.gif"/><Relationship Id="rId2" Type="http://schemas.openxmlformats.org/officeDocument/2006/relationships/slideLayout" Target="../slideLayouts/slideLayout15.xml"/>
</Relationships>
</file>

<file path=ppt/slides/_rels/slide8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5.xml"/>
</Relationships>
</file>

<file path=ppt/slides/_rels/slide8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5.xml"/>
</Relationships>
</file>

<file path=ppt/slides/_rels/slide8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5.xml"/>
</Relationships>
</file>

<file path=ppt/slides/_rels/slide84.xml.rels><?xml version="1.0" encoding="UTF-8"?>
<Relationships xmlns="http://schemas.openxmlformats.org/package/2006/relationships"><Relationship Id="rId1" Type="http://schemas.openxmlformats.org/officeDocument/2006/relationships/image" Target="../media/image33.gif"/><Relationship Id="rId2" Type="http://schemas.openxmlformats.org/officeDocument/2006/relationships/slideLayout" Target="../slideLayouts/slideLayout15.xml"/>
</Relationships>
</file>

<file path=ppt/slides/_rels/slide8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5.xml"/>
</Relationships>
</file>

<file path=ppt/slides/_rels/slide8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5.xml"/>
</Relationships>
</file>

<file path=ppt/slides/_rels/slide8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5.xml"/>
</Relationships>
</file>

<file path=ppt/slides/_rels/slide88.xml.rels><?xml version="1.0" encoding="UTF-8"?>
<Relationships xmlns="http://schemas.openxmlformats.org/package/2006/relationships"><Relationship Id="rId1" Type="http://schemas.openxmlformats.org/officeDocument/2006/relationships/image" Target="../media/image40.gif"/><Relationship Id="rId2" Type="http://schemas.openxmlformats.org/officeDocument/2006/relationships/slideLayout" Target="../slideLayouts/slideLayout15.xml"/>
</Relationships>
</file>

<file path=ppt/slides/_rels/slide8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5.xml"/>
</Relationships>
</file>

<file path=ppt/slides/_rels/slide9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5.xml"/>
</Relationships>
</file>

<file path=ppt/slides/_rels/slide9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5.xml"/>
</Relationships>
</file>

<file path=ppt/slides/_rels/slide93.xml.rels><?xml version="1.0" encoding="UTF-8"?>
<Relationships xmlns="http://schemas.openxmlformats.org/package/2006/relationships"><Relationship Id="rId1" Type="http://schemas.openxmlformats.org/officeDocument/2006/relationships/image" Target="../media/image49.gif"/><Relationship Id="rId2" Type="http://schemas.openxmlformats.org/officeDocument/2006/relationships/slideLayout" Target="../slideLayouts/slideLayout15.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5.xml"/>
</Relationships>
</file>

<file path=ppt/slides/_rels/slide9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5.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5.xml"/>
</Relationships>
</file>

<file path=ppt/slides/_rels/slide9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373320" y="1285560"/>
            <a:ext cx="8520120" cy="2052360"/>
          </a:xfrm>
          <a:prstGeom prst="rect">
            <a:avLst/>
          </a:prstGeom>
          <a:noFill/>
          <a:ln>
            <a:noFill/>
          </a:ln>
        </p:spPr>
        <p:style>
          <a:lnRef idx="0"/>
          <a:fillRef idx="0"/>
          <a:effectRef idx="0"/>
          <a:fontRef idx="minor"/>
        </p:style>
        <p:txBody>
          <a:bodyPr tIns="91440" bIns="91440" anchor="b">
            <a:noAutofit/>
          </a:bodyPr>
          <a:p>
            <a:pPr>
              <a:lnSpc>
                <a:spcPct val="100000"/>
              </a:lnSpc>
            </a:pPr>
            <a:r>
              <a:rPr b="1" lang="en-US" sz="4800" spc="-1" strike="noStrike">
                <a:solidFill>
                  <a:srgbClr val="000000"/>
                </a:solidFill>
                <a:latin typeface="Open Sans"/>
                <a:ea typeface="Open Sans"/>
              </a:rPr>
              <a:t>Week 4</a:t>
            </a:r>
            <a:endParaRPr b="0" lang="en-US" sz="4800" spc="-1" strike="noStrike">
              <a:latin typeface="Arial"/>
            </a:endParaRPr>
          </a:p>
          <a:p>
            <a:pPr>
              <a:lnSpc>
                <a:spcPct val="100000"/>
              </a:lnSpc>
            </a:pPr>
            <a:r>
              <a:rPr b="1" lang="en-US" sz="3000" spc="-1" strike="noStrike">
                <a:solidFill>
                  <a:srgbClr val="000000"/>
                </a:solidFill>
                <a:latin typeface="Open Sans"/>
                <a:ea typeface="Open Sans"/>
              </a:rPr>
              <a:t>Fundamental Algorithms</a:t>
            </a:r>
            <a:endParaRPr b="0" lang="en-US" sz="3000" spc="-1" strike="noStrike">
              <a:latin typeface="Arial"/>
            </a:endParaRPr>
          </a:p>
        </p:txBody>
      </p:sp>
      <p:pic>
        <p:nvPicPr>
          <p:cNvPr id="79" name="Google Shape;55;p13" descr=""/>
          <p:cNvPicPr/>
          <p:nvPr/>
        </p:nvPicPr>
        <p:blipFill>
          <a:blip r:embed="rId1"/>
          <a:stretch/>
        </p:blipFill>
        <p:spPr>
          <a:xfrm>
            <a:off x="505440" y="3639960"/>
            <a:ext cx="2412360" cy="47556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0"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101"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102" name="Google Shape;114;p22" descr=""/>
          <p:cNvPicPr/>
          <p:nvPr/>
        </p:nvPicPr>
        <p:blipFill>
          <a:blip r:embed="rId1"/>
          <a:stretch/>
        </p:blipFill>
        <p:spPr>
          <a:xfrm>
            <a:off x="0" y="87480"/>
            <a:ext cx="9143640" cy="496800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4" name="TextShape 1"/>
          <p:cNvSpPr txBox="1"/>
          <p:nvPr/>
        </p:nvSpPr>
        <p:spPr>
          <a:xfrm>
            <a:off x="311760" y="14904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K-Folds Cross Validation</a:t>
            </a:r>
            <a:endParaRPr b="0" lang="en-US" sz="2800" spc="-1" strike="noStrike">
              <a:solidFill>
                <a:srgbClr val="000000"/>
              </a:solidFill>
              <a:latin typeface="Arial"/>
            </a:endParaRPr>
          </a:p>
        </p:txBody>
      </p:sp>
      <p:sp>
        <p:nvSpPr>
          <p:cNvPr id="695"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696" name="Google Shape;1069;p112" descr=""/>
          <p:cNvPicPr/>
          <p:nvPr/>
        </p:nvPicPr>
        <p:blipFill>
          <a:blip r:embed="rId1"/>
          <a:stretch/>
        </p:blipFill>
        <p:spPr>
          <a:xfrm>
            <a:off x="0" y="789120"/>
            <a:ext cx="9143640" cy="443448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7"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Wellfit Model</a:t>
            </a:r>
            <a:endParaRPr b="0" lang="en-US" sz="2800" spc="-1" strike="noStrike">
              <a:solidFill>
                <a:srgbClr val="000000"/>
              </a:solidFill>
              <a:latin typeface="Arial"/>
            </a:endParaRPr>
          </a:p>
        </p:txBody>
      </p:sp>
      <p:sp>
        <p:nvSpPr>
          <p:cNvPr id="698"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699" name="Table 3"/>
          <p:cNvGraphicFramePr/>
          <p:nvPr/>
        </p:nvGraphicFramePr>
        <p:xfrm>
          <a:off x="952560" y="2179440"/>
          <a:ext cx="7238520" cy="761760"/>
        </p:xfrm>
        <a:graphic>
          <a:graphicData uri="http://schemas.openxmlformats.org/drawingml/2006/table">
            <a:tbl>
              <a:tblPr/>
              <a:tblGrid>
                <a:gridCol w="1447560"/>
                <a:gridCol w="1447560"/>
                <a:gridCol w="1447560"/>
                <a:gridCol w="1447560"/>
                <a:gridCol w="1448280"/>
              </a:tblGrid>
              <a:tr h="382320">
                <a:tc>
                  <a:txBody>
                    <a:bodyPr lIns="91080" rIns="91080" tIns="91080" b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0"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Wellfit Model</a:t>
            </a:r>
            <a:endParaRPr b="0" lang="en-US" sz="2800" spc="-1" strike="noStrike">
              <a:solidFill>
                <a:srgbClr val="000000"/>
              </a:solidFill>
              <a:latin typeface="Arial"/>
            </a:endParaRPr>
          </a:p>
        </p:txBody>
      </p:sp>
      <p:sp>
        <p:nvSpPr>
          <p:cNvPr id="701"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702" name="Table 3"/>
          <p:cNvGraphicFramePr/>
          <p:nvPr/>
        </p:nvGraphicFramePr>
        <p:xfrm>
          <a:off x="952560" y="1983240"/>
          <a:ext cx="7238520" cy="1142640"/>
        </p:xfrm>
        <a:graphic>
          <a:graphicData uri="http://schemas.openxmlformats.org/drawingml/2006/table">
            <a:tbl>
              <a:tblPr/>
              <a:tblGrid>
                <a:gridCol w="1447560"/>
                <a:gridCol w="1447560"/>
                <a:gridCol w="1447560"/>
                <a:gridCol w="1447560"/>
                <a:gridCol w="1448280"/>
              </a:tblGrid>
              <a:tr h="382320">
                <a:tc>
                  <a:txBody>
                    <a:bodyPr lIns="91080" rIns="91080" tIns="91080" b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3"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Wellfit Model</a:t>
            </a:r>
            <a:endParaRPr b="0" lang="en-US" sz="2800" spc="-1" strike="noStrike">
              <a:solidFill>
                <a:srgbClr val="000000"/>
              </a:solidFill>
              <a:latin typeface="Arial"/>
            </a:endParaRPr>
          </a:p>
        </p:txBody>
      </p:sp>
      <p:sp>
        <p:nvSpPr>
          <p:cNvPr id="704"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705" name="Table 3"/>
          <p:cNvGraphicFramePr/>
          <p:nvPr/>
        </p:nvGraphicFramePr>
        <p:xfrm>
          <a:off x="952560" y="2000160"/>
          <a:ext cx="7238520" cy="1523520"/>
        </p:xfrm>
        <a:graphic>
          <a:graphicData uri="http://schemas.openxmlformats.org/drawingml/2006/table">
            <a:tbl>
              <a:tblPr/>
              <a:tblGrid>
                <a:gridCol w="1447560"/>
                <a:gridCol w="1447560"/>
                <a:gridCol w="1447560"/>
                <a:gridCol w="1447560"/>
                <a:gridCol w="1448280"/>
              </a:tblGrid>
              <a:tr h="382320">
                <a:tc>
                  <a:txBody>
                    <a:bodyPr lIns="91080" rIns="91080" tIns="91080" b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6"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Wellfit Model</a:t>
            </a:r>
            <a:endParaRPr b="0" lang="en-US" sz="2800" spc="-1" strike="noStrike">
              <a:solidFill>
                <a:srgbClr val="000000"/>
              </a:solidFill>
              <a:latin typeface="Arial"/>
            </a:endParaRPr>
          </a:p>
        </p:txBody>
      </p:sp>
      <p:sp>
        <p:nvSpPr>
          <p:cNvPr id="707"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708" name="Table 3"/>
          <p:cNvGraphicFramePr/>
          <p:nvPr/>
        </p:nvGraphicFramePr>
        <p:xfrm>
          <a:off x="952560" y="2000160"/>
          <a:ext cx="7238520" cy="1904760"/>
        </p:xfrm>
        <a:graphic>
          <a:graphicData uri="http://schemas.openxmlformats.org/drawingml/2006/table">
            <a:tbl>
              <a:tblPr/>
              <a:tblGrid>
                <a:gridCol w="1447560"/>
                <a:gridCol w="1447560"/>
                <a:gridCol w="1447560"/>
                <a:gridCol w="1447560"/>
                <a:gridCol w="1448280"/>
              </a:tblGrid>
              <a:tr h="382320">
                <a:tc>
                  <a:txBody>
                    <a:bodyPr lIns="91080" rIns="91080" tIns="91080" b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Average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9"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Overfit Model </a:t>
            </a:r>
            <a:endParaRPr b="0" lang="en-US" sz="2800" spc="-1" strike="noStrike">
              <a:solidFill>
                <a:srgbClr val="000000"/>
              </a:solidFill>
              <a:latin typeface="Arial"/>
            </a:endParaRPr>
          </a:p>
        </p:txBody>
      </p:sp>
      <p:sp>
        <p:nvSpPr>
          <p:cNvPr id="710"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711" name="Table 3"/>
          <p:cNvGraphicFramePr/>
          <p:nvPr/>
        </p:nvGraphicFramePr>
        <p:xfrm>
          <a:off x="952560" y="2468160"/>
          <a:ext cx="7238520" cy="761760"/>
        </p:xfrm>
        <a:graphic>
          <a:graphicData uri="http://schemas.openxmlformats.org/drawingml/2006/table">
            <a:tbl>
              <a:tblPr/>
              <a:tblGrid>
                <a:gridCol w="1447560"/>
                <a:gridCol w="1447560"/>
                <a:gridCol w="1447560"/>
                <a:gridCol w="1447560"/>
                <a:gridCol w="1448280"/>
              </a:tblGrid>
              <a:tr h="382320">
                <a:tc>
                  <a:txBody>
                    <a:bodyPr lIns="91080" rIns="91080" tIns="91080" b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2"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Overfit Model </a:t>
            </a:r>
            <a:endParaRPr b="0" lang="en-US" sz="2800" spc="-1" strike="noStrike">
              <a:solidFill>
                <a:srgbClr val="000000"/>
              </a:solidFill>
              <a:latin typeface="Arial"/>
            </a:endParaRPr>
          </a:p>
        </p:txBody>
      </p:sp>
      <p:sp>
        <p:nvSpPr>
          <p:cNvPr id="713"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714" name="Table 3"/>
          <p:cNvGraphicFramePr/>
          <p:nvPr/>
        </p:nvGraphicFramePr>
        <p:xfrm>
          <a:off x="952560" y="2271960"/>
          <a:ext cx="7238520" cy="1142640"/>
        </p:xfrm>
        <a:graphic>
          <a:graphicData uri="http://schemas.openxmlformats.org/drawingml/2006/table">
            <a:tbl>
              <a:tblPr/>
              <a:tblGrid>
                <a:gridCol w="1447560"/>
                <a:gridCol w="1447560"/>
                <a:gridCol w="1447560"/>
                <a:gridCol w="1447560"/>
                <a:gridCol w="1448280"/>
              </a:tblGrid>
              <a:tr h="382320">
                <a:tc>
                  <a:txBody>
                    <a:bodyPr lIns="91080" rIns="91080" tIns="91080" b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0.15</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bl>
          </a:graphicData>
        </a:graphic>
      </p:graphicFrame>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5"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Overfit Model </a:t>
            </a:r>
            <a:endParaRPr b="0" lang="en-US" sz="2800" spc="-1" strike="noStrike">
              <a:solidFill>
                <a:srgbClr val="000000"/>
              </a:solidFill>
              <a:latin typeface="Arial"/>
            </a:endParaRPr>
          </a:p>
        </p:txBody>
      </p:sp>
      <p:sp>
        <p:nvSpPr>
          <p:cNvPr id="716"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717" name="Table 3"/>
          <p:cNvGraphicFramePr/>
          <p:nvPr/>
        </p:nvGraphicFramePr>
        <p:xfrm>
          <a:off x="952560" y="2075760"/>
          <a:ext cx="7238520" cy="1523520"/>
        </p:xfrm>
        <a:graphic>
          <a:graphicData uri="http://schemas.openxmlformats.org/drawingml/2006/table">
            <a:tbl>
              <a:tblPr/>
              <a:tblGrid>
                <a:gridCol w="1447560"/>
                <a:gridCol w="1447560"/>
                <a:gridCol w="1447560"/>
                <a:gridCol w="1447560"/>
                <a:gridCol w="1448280"/>
              </a:tblGrid>
              <a:tr h="382320">
                <a:tc>
                  <a:txBody>
                    <a:bodyPr lIns="91080" rIns="91080" tIns="91080" b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0.15</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bl>
          </a:graphicData>
        </a:graphic>
      </p:graphicFrame>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8"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Overfit Model </a:t>
            </a:r>
            <a:endParaRPr b="0" lang="en-US" sz="2800" spc="-1" strike="noStrike">
              <a:solidFill>
                <a:srgbClr val="000000"/>
              </a:solidFill>
              <a:latin typeface="Arial"/>
            </a:endParaRPr>
          </a:p>
        </p:txBody>
      </p:sp>
      <p:sp>
        <p:nvSpPr>
          <p:cNvPr id="719"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720" name="Table 3"/>
          <p:cNvGraphicFramePr/>
          <p:nvPr/>
        </p:nvGraphicFramePr>
        <p:xfrm>
          <a:off x="952560" y="2000160"/>
          <a:ext cx="7238520" cy="1904760"/>
        </p:xfrm>
        <a:graphic>
          <a:graphicData uri="http://schemas.openxmlformats.org/drawingml/2006/table">
            <a:tbl>
              <a:tblPr/>
              <a:tblGrid>
                <a:gridCol w="1447560"/>
                <a:gridCol w="1447560"/>
                <a:gridCol w="1447560"/>
                <a:gridCol w="1447560"/>
                <a:gridCol w="1448280"/>
              </a:tblGrid>
              <a:tr h="382320">
                <a:tc>
                  <a:txBody>
                    <a:bodyPr lIns="91080" rIns="91080" tIns="91080" b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0.15</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382320">
                <a:tc>
                  <a:txBody>
                    <a:bodyPr lIns="91080" rIns="91080" tIns="91080" bIns="91080">
                      <a:noAutofit/>
                    </a:bodyPr>
                    <a:p>
                      <a:pPr>
                        <a:lnSpc>
                          <a:spcPct val="100000"/>
                        </a:lnSpc>
                      </a:pPr>
                      <a:r>
                        <a:rPr b="0" lang="en-US" sz="1400" spc="-1" strike="noStrike">
                          <a:solidFill>
                            <a:srgbClr val="000000"/>
                          </a:solidFill>
                          <a:latin typeface="Arial"/>
                          <a:ea typeface="Arial"/>
                        </a:rPr>
                        <a:t>Average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0.62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0.59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0.63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nSpc>
                          <a:spcPct val="100000"/>
                        </a:lnSpc>
                      </a:pPr>
                      <a:r>
                        <a:rPr b="0" lang="en-US" sz="1400" spc="-1" strike="noStrike">
                          <a:solidFill>
                            <a:srgbClr val="000000"/>
                          </a:solidFill>
                          <a:latin typeface="Arial"/>
                          <a:ea typeface="Arial"/>
                        </a:rPr>
                        <a:t>0.63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bl>
          </a:graphicData>
        </a:graphic>
      </p:graphicFrame>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1"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Demo</a:t>
            </a:r>
            <a:endParaRPr b="0" lang="en-US" sz="2800" spc="-1" strike="noStrike">
              <a:solidFill>
                <a:srgbClr val="000000"/>
              </a:solidFill>
              <a:latin typeface="Arial"/>
            </a:endParaRPr>
          </a:p>
        </p:txBody>
      </p:sp>
      <p:sp>
        <p:nvSpPr>
          <p:cNvPr id="722" name="TextShape 2"/>
          <p:cNvSpPr txBox="1"/>
          <p:nvPr/>
        </p:nvSpPr>
        <p:spPr>
          <a:xfrm>
            <a:off x="311760" y="1152360"/>
            <a:ext cx="8520120" cy="3416040"/>
          </a:xfrm>
          <a:prstGeom prst="rect">
            <a:avLst/>
          </a:prstGeom>
          <a:noFill/>
          <a:ln>
            <a:noFill/>
          </a:ln>
        </p:spPr>
        <p:txBody>
          <a:bodyPr tIns="91440" bIns="91440">
            <a:noAutofit/>
          </a:bodyPr>
          <a:p>
            <a:pPr>
              <a:lnSpc>
                <a:spcPct val="115000"/>
              </a:lnSpc>
              <a:spcAft>
                <a:spcPts val="1599"/>
              </a:spcAft>
            </a:pPr>
            <a:r>
              <a:rPr b="0" lang="en-US" sz="1800" spc="-1" strike="noStrike">
                <a:solidFill>
                  <a:srgbClr val="595959"/>
                </a:solidFill>
                <a:latin typeface="Arial"/>
                <a:ea typeface="Arial"/>
              </a:rPr>
              <a:t>K-Fold </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3" name="Google Shape;119;p23" descr=""/>
          <p:cNvPicPr/>
          <p:nvPr/>
        </p:nvPicPr>
        <p:blipFill>
          <a:blip r:embed="rId1"/>
          <a:stretch/>
        </p:blipFill>
        <p:spPr>
          <a:xfrm>
            <a:off x="1228680" y="204840"/>
            <a:ext cx="6686280" cy="473364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3"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Underfitting</a:t>
            </a:r>
            <a:br/>
            <a:endParaRPr b="0" lang="en-US" sz="2800" spc="-1" strike="noStrike">
              <a:solidFill>
                <a:srgbClr val="000000"/>
              </a:solidFill>
              <a:latin typeface="Arial"/>
            </a:endParaRPr>
          </a:p>
        </p:txBody>
      </p:sp>
      <p:sp>
        <p:nvSpPr>
          <p:cNvPr id="724" name="TextShape 2"/>
          <p:cNvSpPr txBox="1"/>
          <p:nvPr/>
        </p:nvSpPr>
        <p:spPr>
          <a:xfrm>
            <a:off x="311760" y="1152360"/>
            <a:ext cx="8520120" cy="3416040"/>
          </a:xfrm>
          <a:prstGeom prst="rect">
            <a:avLst/>
          </a:prstGeom>
          <a:noFill/>
          <a:ln>
            <a:noFill/>
          </a:ln>
        </p:spPr>
        <p:txBody>
          <a:bodyPr tIns="91440" bIns="91440" anchor="ctr">
            <a:noAutofit/>
          </a:bodyPr>
          <a:p>
            <a:pPr>
              <a:lnSpc>
                <a:spcPct val="115000"/>
              </a:lnSpc>
              <a:spcAft>
                <a:spcPts val="1599"/>
              </a:spcAft>
            </a:pPr>
            <a:r>
              <a:rPr b="0" lang="en-US" sz="2400" spc="-1" strike="noStrike">
                <a:solidFill>
                  <a:srgbClr val="595959"/>
                </a:solidFill>
                <a:latin typeface="Arial"/>
                <a:ea typeface="Arial"/>
              </a:rPr>
              <a:t>Underfitting refers to a model that can neither model the training data nor generalize to new data.</a:t>
            </a: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5" name="Google Shape;1142;p123" descr=""/>
          <p:cNvPicPr/>
          <p:nvPr/>
        </p:nvPicPr>
        <p:blipFill>
          <a:blip r:embed="rId1"/>
          <a:stretch/>
        </p:blipFill>
        <p:spPr>
          <a:xfrm>
            <a:off x="383040" y="896040"/>
            <a:ext cx="8377560" cy="335088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6" name="Google Shape;1147;p124" descr=""/>
          <p:cNvPicPr/>
          <p:nvPr/>
        </p:nvPicPr>
        <p:blipFill>
          <a:blip r:embed="rId1"/>
          <a:stretch/>
        </p:blipFill>
        <p:spPr>
          <a:xfrm>
            <a:off x="0" y="-29880"/>
            <a:ext cx="9143640" cy="520308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7"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Random Forest</a:t>
            </a:r>
            <a:endParaRPr b="0" lang="en-US" sz="2800" spc="-1" strike="noStrike">
              <a:solidFill>
                <a:srgbClr val="000000"/>
              </a:solidFill>
              <a:latin typeface="Arial"/>
            </a:endParaRPr>
          </a:p>
        </p:txBody>
      </p:sp>
      <p:sp>
        <p:nvSpPr>
          <p:cNvPr id="728"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729" name="Google Shape;1154;p125" descr=""/>
          <p:cNvPicPr/>
          <p:nvPr/>
        </p:nvPicPr>
        <p:blipFill>
          <a:blip r:embed="rId1"/>
          <a:stretch/>
        </p:blipFill>
        <p:spPr>
          <a:xfrm>
            <a:off x="2691000" y="1246680"/>
            <a:ext cx="3762000" cy="382608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0" name="Google Shape;1159;p126" descr=""/>
          <p:cNvPicPr/>
          <p:nvPr/>
        </p:nvPicPr>
        <p:blipFill>
          <a:blip r:embed="rId1"/>
          <a:stretch/>
        </p:blipFill>
        <p:spPr>
          <a:xfrm>
            <a:off x="628560" y="1566720"/>
            <a:ext cx="7886520" cy="200952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1"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Bootstrap Aggregation (Bagging)</a:t>
            </a:r>
            <a:endParaRPr b="0" lang="en-US" sz="2800" spc="-1" strike="noStrike">
              <a:solidFill>
                <a:srgbClr val="000000"/>
              </a:solidFill>
              <a:latin typeface="Arial"/>
            </a:endParaRPr>
          </a:p>
        </p:txBody>
      </p:sp>
      <p:sp>
        <p:nvSpPr>
          <p:cNvPr id="732" name="TextShape 2"/>
          <p:cNvSpPr txBox="1"/>
          <p:nvPr/>
        </p:nvSpPr>
        <p:spPr>
          <a:xfrm>
            <a:off x="311760" y="1763280"/>
            <a:ext cx="8520120" cy="1616400"/>
          </a:xfrm>
          <a:prstGeom prst="rect">
            <a:avLst/>
          </a:prstGeom>
          <a:noFill/>
          <a:ln>
            <a:noFill/>
          </a:ln>
        </p:spPr>
        <p:txBody>
          <a:bodyPr tIns="91440" bIns="91440">
            <a:noAutofit/>
          </a:bodyPr>
          <a:p>
            <a:pPr>
              <a:lnSpc>
                <a:spcPct val="115000"/>
              </a:lnSpc>
              <a:spcAft>
                <a:spcPts val="1599"/>
              </a:spcAft>
            </a:pPr>
            <a:r>
              <a:rPr b="0" lang="en-US" sz="1800" spc="-1" strike="noStrike">
                <a:solidFill>
                  <a:srgbClr val="595959"/>
                </a:solidFill>
                <a:latin typeface="Arial"/>
                <a:ea typeface="Arial"/>
              </a:rPr>
              <a:t>Bootstrapping is the process of generating samples of size B (called bootstrap samples) from an initial dataset of size N by randomly drawing with replacement B observations.</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3"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734"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735" name="Google Shape;1172;p128" descr=""/>
          <p:cNvPicPr/>
          <p:nvPr/>
        </p:nvPicPr>
        <p:blipFill>
          <a:blip r:embed="rId1"/>
          <a:stretch/>
        </p:blipFill>
        <p:spPr>
          <a:xfrm>
            <a:off x="0" y="314280"/>
            <a:ext cx="9143640" cy="420876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6" name="Google Shape;1177;p129" descr=""/>
          <p:cNvPicPr/>
          <p:nvPr/>
        </p:nvPicPr>
        <p:blipFill>
          <a:blip r:embed="rId1"/>
          <a:stretch/>
        </p:blipFill>
        <p:spPr>
          <a:xfrm>
            <a:off x="628560" y="804960"/>
            <a:ext cx="7886520" cy="353340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7" name="Google Shape;1182;p130" descr=""/>
          <p:cNvPicPr/>
          <p:nvPr/>
        </p:nvPicPr>
        <p:blipFill>
          <a:blip r:embed="rId1"/>
          <a:stretch/>
        </p:blipFill>
        <p:spPr>
          <a:xfrm>
            <a:off x="263520" y="1589400"/>
            <a:ext cx="2304720" cy="2180880"/>
          </a:xfrm>
          <a:prstGeom prst="rect">
            <a:avLst/>
          </a:prstGeom>
          <a:ln>
            <a:noFill/>
          </a:ln>
        </p:spPr>
      </p:pic>
      <p:pic>
        <p:nvPicPr>
          <p:cNvPr id="738" name="Google Shape;1183;p130" descr=""/>
          <p:cNvPicPr/>
          <p:nvPr/>
        </p:nvPicPr>
        <p:blipFill>
          <a:blip r:embed="rId2"/>
          <a:stretch/>
        </p:blipFill>
        <p:spPr>
          <a:xfrm>
            <a:off x="4182480" y="859680"/>
            <a:ext cx="1142640" cy="1123560"/>
          </a:xfrm>
          <a:prstGeom prst="rect">
            <a:avLst/>
          </a:prstGeom>
          <a:ln>
            <a:noFill/>
          </a:ln>
        </p:spPr>
      </p:pic>
      <p:pic>
        <p:nvPicPr>
          <p:cNvPr id="739" name="Google Shape;1184;p130" descr=""/>
          <p:cNvPicPr/>
          <p:nvPr/>
        </p:nvPicPr>
        <p:blipFill>
          <a:blip r:embed="rId3"/>
          <a:stretch/>
        </p:blipFill>
        <p:spPr>
          <a:xfrm>
            <a:off x="5949360" y="888120"/>
            <a:ext cx="1095120" cy="1095120"/>
          </a:xfrm>
          <a:prstGeom prst="rect">
            <a:avLst/>
          </a:prstGeom>
          <a:ln>
            <a:noFill/>
          </a:ln>
        </p:spPr>
      </p:pic>
      <p:pic>
        <p:nvPicPr>
          <p:cNvPr id="740" name="Google Shape;1185;p130" descr=""/>
          <p:cNvPicPr/>
          <p:nvPr/>
        </p:nvPicPr>
        <p:blipFill>
          <a:blip r:embed="rId4"/>
          <a:stretch/>
        </p:blipFill>
        <p:spPr>
          <a:xfrm>
            <a:off x="7577640" y="969120"/>
            <a:ext cx="1076040" cy="933120"/>
          </a:xfrm>
          <a:prstGeom prst="rect">
            <a:avLst/>
          </a:prstGeom>
          <a:ln>
            <a:noFill/>
          </a:ln>
        </p:spPr>
      </p:pic>
      <p:pic>
        <p:nvPicPr>
          <p:cNvPr id="741" name="Google Shape;1186;p130" descr=""/>
          <p:cNvPicPr/>
          <p:nvPr/>
        </p:nvPicPr>
        <p:blipFill>
          <a:blip r:embed="rId5"/>
          <a:stretch/>
        </p:blipFill>
        <p:spPr>
          <a:xfrm>
            <a:off x="4206240" y="2132280"/>
            <a:ext cx="1095120" cy="1095120"/>
          </a:xfrm>
          <a:prstGeom prst="rect">
            <a:avLst/>
          </a:prstGeom>
          <a:ln>
            <a:noFill/>
          </a:ln>
        </p:spPr>
      </p:pic>
      <p:pic>
        <p:nvPicPr>
          <p:cNvPr id="742" name="Google Shape;1187;p130" descr=""/>
          <p:cNvPicPr/>
          <p:nvPr/>
        </p:nvPicPr>
        <p:blipFill>
          <a:blip r:embed="rId6"/>
          <a:stretch/>
        </p:blipFill>
        <p:spPr>
          <a:xfrm>
            <a:off x="5949360" y="2132280"/>
            <a:ext cx="1095120" cy="1095120"/>
          </a:xfrm>
          <a:prstGeom prst="rect">
            <a:avLst/>
          </a:prstGeom>
          <a:ln>
            <a:noFill/>
          </a:ln>
        </p:spPr>
      </p:pic>
      <p:pic>
        <p:nvPicPr>
          <p:cNvPr id="743" name="Google Shape;1188;p130" descr=""/>
          <p:cNvPicPr/>
          <p:nvPr/>
        </p:nvPicPr>
        <p:blipFill>
          <a:blip r:embed="rId7"/>
          <a:stretch/>
        </p:blipFill>
        <p:spPr>
          <a:xfrm>
            <a:off x="7567920" y="2132280"/>
            <a:ext cx="1095120" cy="1095120"/>
          </a:xfrm>
          <a:prstGeom prst="rect">
            <a:avLst/>
          </a:prstGeom>
          <a:ln>
            <a:noFill/>
          </a:ln>
        </p:spPr>
      </p:pic>
      <p:pic>
        <p:nvPicPr>
          <p:cNvPr id="744" name="Google Shape;1189;p130" descr=""/>
          <p:cNvPicPr/>
          <p:nvPr/>
        </p:nvPicPr>
        <p:blipFill>
          <a:blip r:embed="rId8"/>
          <a:stretch/>
        </p:blipFill>
        <p:spPr>
          <a:xfrm>
            <a:off x="5949360" y="3376080"/>
            <a:ext cx="1095120" cy="990360"/>
          </a:xfrm>
          <a:prstGeom prst="rect">
            <a:avLst/>
          </a:prstGeom>
          <a:ln>
            <a:noFill/>
          </a:ln>
        </p:spPr>
      </p:pic>
      <p:pic>
        <p:nvPicPr>
          <p:cNvPr id="745" name="Google Shape;1190;p130" descr=""/>
          <p:cNvPicPr/>
          <p:nvPr/>
        </p:nvPicPr>
        <p:blipFill>
          <a:blip r:embed="rId9"/>
          <a:stretch/>
        </p:blipFill>
        <p:spPr>
          <a:xfrm>
            <a:off x="4206240" y="3362040"/>
            <a:ext cx="1095120" cy="1095120"/>
          </a:xfrm>
          <a:prstGeom prst="rect">
            <a:avLst/>
          </a:prstGeom>
          <a:ln>
            <a:noFill/>
          </a:ln>
        </p:spPr>
      </p:pic>
      <p:pic>
        <p:nvPicPr>
          <p:cNvPr id="746" name="Google Shape;1191;p130" descr=""/>
          <p:cNvPicPr/>
          <p:nvPr/>
        </p:nvPicPr>
        <p:blipFill>
          <a:blip r:embed="rId10"/>
          <a:stretch/>
        </p:blipFill>
        <p:spPr>
          <a:xfrm>
            <a:off x="7567920" y="3362040"/>
            <a:ext cx="1095120" cy="1095120"/>
          </a:xfrm>
          <a:prstGeom prst="rect">
            <a:avLst/>
          </a:prstGeom>
          <a:ln>
            <a:noFill/>
          </a:ln>
        </p:spPr>
      </p:pic>
      <p:sp>
        <p:nvSpPr>
          <p:cNvPr id="747" name="CustomShape 1"/>
          <p:cNvSpPr/>
          <p:nvPr/>
        </p:nvSpPr>
        <p:spPr>
          <a:xfrm>
            <a:off x="2776320" y="2374560"/>
            <a:ext cx="1142640" cy="610200"/>
          </a:xfrm>
          <a:prstGeom prst="notchedRightArrow">
            <a:avLst>
              <a:gd name="adj1" fmla="val 50000"/>
              <a:gd name="adj2" fmla="val 50000"/>
            </a:avLst>
          </a:prstGeom>
          <a:solidFill>
            <a:schemeClr val="lt2"/>
          </a:solidFill>
          <a:ln w="9360">
            <a:solidFill>
              <a:schemeClr val="dk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8" name="Google Shape;1197;p131" descr=""/>
          <p:cNvPicPr/>
          <p:nvPr/>
        </p:nvPicPr>
        <p:blipFill>
          <a:blip r:embed="rId1"/>
          <a:stretch/>
        </p:blipFill>
        <p:spPr>
          <a:xfrm>
            <a:off x="1115280" y="0"/>
            <a:ext cx="6913440" cy="514332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4" name="Google Shape;124;p24" descr=""/>
          <p:cNvPicPr/>
          <p:nvPr/>
        </p:nvPicPr>
        <p:blipFill>
          <a:blip r:embed="rId1"/>
          <a:stretch/>
        </p:blipFill>
        <p:spPr>
          <a:xfrm>
            <a:off x="513360" y="383760"/>
            <a:ext cx="8116920" cy="437544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9"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Demo</a:t>
            </a:r>
            <a:endParaRPr b="0" lang="en-US" sz="2800" spc="-1" strike="noStrike">
              <a:solidFill>
                <a:srgbClr val="000000"/>
              </a:solidFill>
              <a:latin typeface="Arial"/>
            </a:endParaRPr>
          </a:p>
        </p:txBody>
      </p:sp>
      <p:sp>
        <p:nvSpPr>
          <p:cNvPr id="750" name="TextShape 2"/>
          <p:cNvSpPr txBox="1"/>
          <p:nvPr/>
        </p:nvSpPr>
        <p:spPr>
          <a:xfrm>
            <a:off x="311760" y="1152360"/>
            <a:ext cx="8520120" cy="3416040"/>
          </a:xfrm>
          <a:prstGeom prst="rect">
            <a:avLst/>
          </a:prstGeom>
          <a:noFill/>
          <a:ln>
            <a:noFill/>
          </a:ln>
        </p:spPr>
        <p:txBody>
          <a:bodyPr tIns="91440" bIns="91440">
            <a:noAutofit/>
          </a:bodyPr>
          <a:p>
            <a:pPr>
              <a:lnSpc>
                <a:spcPct val="115000"/>
              </a:lnSpc>
              <a:spcAft>
                <a:spcPts val="1599"/>
              </a:spcAft>
            </a:pPr>
            <a:r>
              <a:rPr b="0" lang="en-US" sz="1800" spc="-1" strike="noStrike">
                <a:solidFill>
                  <a:srgbClr val="595959"/>
                </a:solidFill>
                <a:latin typeface="Arial"/>
                <a:ea typeface="Arial"/>
              </a:rPr>
              <a:t>Random Forest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1"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752"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753" name="Google Shape;1210;p133" descr=""/>
          <p:cNvPicPr/>
          <p:nvPr/>
        </p:nvPicPr>
        <p:blipFill>
          <a:blip r:embed="rId1"/>
          <a:stretch/>
        </p:blipFill>
        <p:spPr>
          <a:xfrm>
            <a:off x="0" y="0"/>
            <a:ext cx="9143640" cy="514332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4"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Feature Importance</a:t>
            </a:r>
            <a:endParaRPr b="0" lang="en-US" sz="2800" spc="-1" strike="noStrike">
              <a:solidFill>
                <a:srgbClr val="000000"/>
              </a:solidFill>
              <a:latin typeface="Arial"/>
            </a:endParaRPr>
          </a:p>
        </p:txBody>
      </p:sp>
      <p:sp>
        <p:nvSpPr>
          <p:cNvPr id="755" name="TextShape 2"/>
          <p:cNvSpPr txBox="1"/>
          <p:nvPr/>
        </p:nvSpPr>
        <p:spPr>
          <a:xfrm>
            <a:off x="311760" y="1911240"/>
            <a:ext cx="8520120" cy="1320480"/>
          </a:xfrm>
          <a:prstGeom prst="rect">
            <a:avLst/>
          </a:prstGeom>
          <a:noFill/>
          <a:ln>
            <a:noFill/>
          </a:ln>
        </p:spPr>
        <p:txBody>
          <a:bodyPr tIns="91440" bIns="91440">
            <a:noAutofit/>
          </a:bodyPr>
          <a:p>
            <a:pPr>
              <a:lnSpc>
                <a:spcPct val="115000"/>
              </a:lnSpc>
            </a:pPr>
            <a:r>
              <a:rPr b="0" lang="en-US" sz="1800" spc="-1" strike="noStrike">
                <a:solidFill>
                  <a:srgbClr val="595959"/>
                </a:solidFill>
                <a:latin typeface="Arial"/>
                <a:ea typeface="Arial"/>
              </a:rPr>
              <a:t>Important features for a given model are the features that explain target variable the best.</a:t>
            </a:r>
            <a:endParaRPr b="0" lang="en-US" sz="1800" spc="-1" strike="noStrike">
              <a:solidFill>
                <a:srgbClr val="000000"/>
              </a:solidFill>
              <a:latin typeface="Arial"/>
            </a:endParaRPr>
          </a:p>
          <a:p>
            <a:pPr>
              <a:lnSpc>
                <a:spcPct val="115000"/>
              </a:lnSpc>
              <a:spcBef>
                <a:spcPts val="1599"/>
              </a:spcBef>
              <a:spcAft>
                <a:spcPts val="1599"/>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6" name="TextShape 1"/>
          <p:cNvSpPr txBox="1"/>
          <p:nvPr/>
        </p:nvSpPr>
        <p:spPr>
          <a:xfrm>
            <a:off x="311760" y="444960"/>
            <a:ext cx="8520120" cy="572400"/>
          </a:xfrm>
          <a:prstGeom prst="rect">
            <a:avLst/>
          </a:prstGeom>
          <a:noFill/>
          <a:ln>
            <a:noFill/>
          </a:ln>
        </p:spPr>
        <p:txBody>
          <a:bodyPr tIns="91440" bIns="91440">
            <a:noAutofit/>
          </a:bodyPr>
          <a:p>
            <a:pPr algn="ctr">
              <a:lnSpc>
                <a:spcPct val="115000"/>
              </a:lnSpc>
              <a:spcAft>
                <a:spcPts val="1599"/>
              </a:spcAft>
            </a:pPr>
            <a:r>
              <a:rPr b="0" lang="en-US" sz="2400" spc="-1" strike="noStrike">
                <a:solidFill>
                  <a:srgbClr val="595959"/>
                </a:solidFill>
                <a:latin typeface="Arial"/>
                <a:ea typeface="Arial"/>
              </a:rPr>
              <a:t>Permutation Feature Importance</a:t>
            </a:r>
            <a:endParaRPr b="0" lang="en-US" sz="2400" spc="-1" strike="noStrike">
              <a:solidFill>
                <a:srgbClr val="000000"/>
              </a:solidFill>
              <a:latin typeface="Arial"/>
            </a:endParaRPr>
          </a:p>
        </p:txBody>
      </p:sp>
      <p:sp>
        <p:nvSpPr>
          <p:cNvPr id="757" name="TextShape 2"/>
          <p:cNvSpPr txBox="1"/>
          <p:nvPr/>
        </p:nvSpPr>
        <p:spPr>
          <a:xfrm>
            <a:off x="311760" y="1652400"/>
            <a:ext cx="8520120" cy="1838520"/>
          </a:xfrm>
          <a:prstGeom prst="rect">
            <a:avLst/>
          </a:prstGeom>
          <a:noFill/>
          <a:ln>
            <a:noFill/>
          </a:ln>
        </p:spPr>
        <p:txBody>
          <a:bodyPr tIns="91440" bIns="91440">
            <a:noAutofit/>
          </a:bodyPr>
          <a:p>
            <a:pPr>
              <a:lnSpc>
                <a:spcPct val="115000"/>
              </a:lnSpc>
            </a:pPr>
            <a:r>
              <a:rPr b="0" lang="en-US" sz="1800" spc="-1" strike="noStrike">
                <a:solidFill>
                  <a:srgbClr val="595959"/>
                </a:solidFill>
                <a:latin typeface="Arial"/>
                <a:ea typeface="Arial"/>
              </a:rPr>
              <a:t>The permutation feature importance is defined to be the decrease in a model score when a single feature value is randomly shuffled. This procedure breaks the relationship between the feature and the target, thus the drop in the model score is indicative of how much the model depends on the feature.</a:t>
            </a:r>
            <a:endParaRPr b="0" lang="en-US" sz="1800" spc="-1" strike="noStrike">
              <a:solidFill>
                <a:srgbClr val="000000"/>
              </a:solidFill>
              <a:latin typeface="Arial"/>
            </a:endParaRPr>
          </a:p>
          <a:p>
            <a:pPr>
              <a:lnSpc>
                <a:spcPct val="115000"/>
              </a:lnSpc>
              <a:spcBef>
                <a:spcPts val="1599"/>
              </a:spcBef>
              <a:spcAft>
                <a:spcPts val="1599"/>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758" name="Table 1"/>
          <p:cNvGraphicFramePr/>
          <p:nvPr/>
        </p:nvGraphicFramePr>
        <p:xfrm>
          <a:off x="2128320" y="912240"/>
          <a:ext cx="4886640" cy="3318480"/>
        </p:xfrm>
        <a:graphic>
          <a:graphicData uri="http://schemas.openxmlformats.org/drawingml/2006/table">
            <a:tbl>
              <a:tblPr/>
              <a:tblGrid>
                <a:gridCol w="1629000"/>
                <a:gridCol w="1629000"/>
                <a:gridCol w="1629000"/>
              </a:tblGrid>
              <a:tr h="663480">
                <a:tc>
                  <a:txBody>
                    <a:bodyPr lIns="91080" rIns="91080" tIns="91080" bIns="91080" anchor="ctr">
                      <a:noAutofit/>
                    </a:bodyPr>
                    <a:p>
                      <a:pPr algn="ctr">
                        <a:lnSpc>
                          <a:spcPct val="100000"/>
                        </a:lnSpc>
                      </a:pPr>
                      <a:r>
                        <a:rPr b="0" lang="en-US" sz="1800" spc="-1" strike="noStrike">
                          <a:solidFill>
                            <a:srgbClr val="000000"/>
                          </a:solidFill>
                          <a:latin typeface="Arial"/>
                          <a:ea typeface="Arial"/>
                        </a:rPr>
                        <a:t>Feature 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Test Feature</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Feature 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63480">
                <a:tc>
                  <a:txBody>
                    <a:bodyPr lIns="91080" rIns="91080" tIns="91080" bIns="91080" anchor="ctr">
                      <a:noAutofit/>
                    </a:bodyPr>
                    <a:p>
                      <a:pPr algn="ctr">
                        <a:lnSpc>
                          <a:spcPct val="100000"/>
                        </a:lnSpc>
                      </a:pPr>
                      <a:r>
                        <a:rPr b="0" lang="en-US" sz="1800" spc="-1" strike="noStrike">
                          <a:solidFill>
                            <a:srgbClr val="000000"/>
                          </a:solidFill>
                          <a:latin typeface="Arial"/>
                          <a:ea typeface="Arial"/>
                        </a:rPr>
                        <a:t>101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111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547</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63480">
                <a:tc>
                  <a:txBody>
                    <a:bodyPr lIns="91080" rIns="91080" tIns="91080" bIns="91080" anchor="ctr">
                      <a:noAutofit/>
                    </a:bodyPr>
                    <a:p>
                      <a:pPr algn="ctr">
                        <a:lnSpc>
                          <a:spcPct val="100000"/>
                        </a:lnSpc>
                      </a:pPr>
                      <a:r>
                        <a:rPr b="0" lang="en-US" sz="1800" spc="-1" strike="noStrike">
                          <a:solidFill>
                            <a:srgbClr val="000000"/>
                          </a:solidFill>
                          <a:latin typeface="Arial"/>
                          <a:ea typeface="Arial"/>
                        </a:rPr>
                        <a:t>204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222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ffe599"/>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452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63480">
                <a:tc>
                  <a:txBody>
                    <a:bodyPr lIns="91080" rIns="91080" tIns="91080" bIns="91080" anchor="ctr">
                      <a:noAutofit/>
                    </a:bodyPr>
                    <a:p>
                      <a:pPr algn="ctr">
                        <a:lnSpc>
                          <a:spcPct val="100000"/>
                        </a:lnSpc>
                      </a:pPr>
                      <a:r>
                        <a:rPr b="0" lang="en-US" sz="1800" spc="-1" strike="noStrike">
                          <a:solidFill>
                            <a:srgbClr val="000000"/>
                          </a:solidFill>
                          <a:latin typeface="Arial"/>
                          <a:ea typeface="Arial"/>
                        </a:rPr>
                        <a:t>129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333</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93c47d"/>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679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64560">
                <a:tc>
                  <a:txBody>
                    <a:bodyPr lIns="91080" rIns="91080" tIns="91080" bIns="91080" anchor="ctr">
                      <a:noAutofit/>
                    </a:bodyPr>
                    <a:p>
                      <a:pPr algn="ctr">
                        <a:lnSpc>
                          <a:spcPct val="100000"/>
                        </a:lnSpc>
                      </a:pPr>
                      <a:r>
                        <a:rPr b="0" lang="en-US" sz="1800" spc="-1" strike="noStrike">
                          <a:solidFill>
                            <a:srgbClr val="000000"/>
                          </a:solidFill>
                          <a:latin typeface="Arial"/>
                          <a:ea typeface="Arial"/>
                        </a:rPr>
                        <a:t>312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444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a2c4c9"/>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124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759" name="Table 1"/>
          <p:cNvGraphicFramePr/>
          <p:nvPr/>
        </p:nvGraphicFramePr>
        <p:xfrm>
          <a:off x="542520" y="995400"/>
          <a:ext cx="3191400" cy="3450240"/>
        </p:xfrm>
        <a:graphic>
          <a:graphicData uri="http://schemas.openxmlformats.org/drawingml/2006/table">
            <a:tbl>
              <a:tblPr/>
              <a:tblGrid>
                <a:gridCol w="1063800"/>
                <a:gridCol w="1063800"/>
                <a:gridCol w="1063800"/>
              </a:tblGrid>
              <a:tr h="694440">
                <a:tc>
                  <a:txBody>
                    <a:bodyPr lIns="91080" rIns="91080" tIns="91080" bIns="91080" anchor="ctr">
                      <a:noAutofit/>
                    </a:bodyPr>
                    <a:p>
                      <a:pPr algn="ctr">
                        <a:lnSpc>
                          <a:spcPct val="100000"/>
                        </a:lnSpc>
                      </a:pPr>
                      <a:r>
                        <a:rPr b="0" lang="en-US" sz="1800" spc="-1" strike="noStrike">
                          <a:solidFill>
                            <a:srgbClr val="000000"/>
                          </a:solidFill>
                          <a:latin typeface="Arial"/>
                          <a:ea typeface="Arial"/>
                        </a:rPr>
                        <a:t>Feature 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Test Feature</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Feature 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tIns="91080" bIns="91080" anchor="ctr">
                      <a:noAutofit/>
                    </a:bodyPr>
                    <a:p>
                      <a:pPr algn="ctr">
                        <a:lnSpc>
                          <a:spcPct val="100000"/>
                        </a:lnSpc>
                      </a:pPr>
                      <a:r>
                        <a:rPr b="0" lang="en-US" sz="1800" spc="-1" strike="noStrike">
                          <a:solidFill>
                            <a:srgbClr val="000000"/>
                          </a:solidFill>
                          <a:latin typeface="Arial"/>
                          <a:ea typeface="Arial"/>
                        </a:rPr>
                        <a:t>101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111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547</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tIns="91080" bIns="91080" anchor="ctr">
                      <a:noAutofit/>
                    </a:bodyPr>
                    <a:p>
                      <a:pPr algn="ctr">
                        <a:lnSpc>
                          <a:spcPct val="100000"/>
                        </a:lnSpc>
                      </a:pPr>
                      <a:r>
                        <a:rPr b="0" lang="en-US" sz="1800" spc="-1" strike="noStrike">
                          <a:solidFill>
                            <a:srgbClr val="000000"/>
                          </a:solidFill>
                          <a:latin typeface="Arial"/>
                          <a:ea typeface="Arial"/>
                        </a:rPr>
                        <a:t>204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222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ffe599"/>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452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tIns="91080" bIns="91080" anchor="ctr">
                      <a:noAutofit/>
                    </a:bodyPr>
                    <a:p>
                      <a:pPr algn="ctr">
                        <a:lnSpc>
                          <a:spcPct val="100000"/>
                        </a:lnSpc>
                      </a:pPr>
                      <a:r>
                        <a:rPr b="0" lang="en-US" sz="1800" spc="-1" strike="noStrike">
                          <a:solidFill>
                            <a:srgbClr val="000000"/>
                          </a:solidFill>
                          <a:latin typeface="Arial"/>
                          <a:ea typeface="Arial"/>
                        </a:rPr>
                        <a:t>129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333</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93c47d"/>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679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8680">
                <a:tc>
                  <a:txBody>
                    <a:bodyPr lIns="91080" rIns="91080" tIns="91080" bIns="91080" anchor="ctr">
                      <a:noAutofit/>
                    </a:bodyPr>
                    <a:p>
                      <a:pPr algn="ctr">
                        <a:lnSpc>
                          <a:spcPct val="100000"/>
                        </a:lnSpc>
                      </a:pPr>
                      <a:r>
                        <a:rPr b="0" lang="en-US" sz="1800" spc="-1" strike="noStrike">
                          <a:solidFill>
                            <a:srgbClr val="000000"/>
                          </a:solidFill>
                          <a:latin typeface="Arial"/>
                          <a:ea typeface="Arial"/>
                        </a:rPr>
                        <a:t>312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444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a2c4c9"/>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124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760" name="CustomShape 2"/>
          <p:cNvSpPr/>
          <p:nvPr/>
        </p:nvSpPr>
        <p:spPr>
          <a:xfrm>
            <a:off x="3873600" y="2373840"/>
            <a:ext cx="1396440" cy="7585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graphicFrame>
        <p:nvGraphicFramePr>
          <p:cNvPr id="761" name="Table 3"/>
          <p:cNvGraphicFramePr/>
          <p:nvPr/>
        </p:nvGraphicFramePr>
        <p:xfrm>
          <a:off x="5410080" y="995400"/>
          <a:ext cx="3191400" cy="3450240"/>
        </p:xfrm>
        <a:graphic>
          <a:graphicData uri="http://schemas.openxmlformats.org/drawingml/2006/table">
            <a:tbl>
              <a:tblPr/>
              <a:tblGrid>
                <a:gridCol w="1063800"/>
                <a:gridCol w="1063800"/>
                <a:gridCol w="1063800"/>
              </a:tblGrid>
              <a:tr h="694440">
                <a:tc>
                  <a:txBody>
                    <a:bodyPr lIns="91080" rIns="91080" tIns="91080" bIns="91080" anchor="ctr">
                      <a:noAutofit/>
                    </a:bodyPr>
                    <a:p>
                      <a:pPr algn="ctr">
                        <a:lnSpc>
                          <a:spcPct val="100000"/>
                        </a:lnSpc>
                      </a:pPr>
                      <a:r>
                        <a:rPr b="0" lang="en-US" sz="1800" spc="-1" strike="noStrike">
                          <a:solidFill>
                            <a:srgbClr val="000000"/>
                          </a:solidFill>
                          <a:latin typeface="Arial"/>
                          <a:ea typeface="Arial"/>
                        </a:rPr>
                        <a:t>Feature 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Test Feature</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Feature 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tIns="91080" bIns="91080" anchor="ctr">
                      <a:noAutofit/>
                    </a:bodyPr>
                    <a:p>
                      <a:pPr algn="ctr">
                        <a:lnSpc>
                          <a:spcPct val="100000"/>
                        </a:lnSpc>
                      </a:pPr>
                      <a:r>
                        <a:rPr b="0" lang="en-US" sz="1800" spc="-1" strike="noStrike">
                          <a:solidFill>
                            <a:srgbClr val="000000"/>
                          </a:solidFill>
                          <a:latin typeface="Arial"/>
                          <a:ea typeface="Arial"/>
                        </a:rPr>
                        <a:t>101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444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a2c4c9"/>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547</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tIns="91080" bIns="91080" anchor="ctr">
                      <a:noAutofit/>
                    </a:bodyPr>
                    <a:p>
                      <a:pPr algn="ctr">
                        <a:lnSpc>
                          <a:spcPct val="100000"/>
                        </a:lnSpc>
                      </a:pPr>
                      <a:r>
                        <a:rPr b="0" lang="en-US" sz="1800" spc="-1" strike="noStrike">
                          <a:solidFill>
                            <a:srgbClr val="000000"/>
                          </a:solidFill>
                          <a:latin typeface="Arial"/>
                          <a:ea typeface="Arial"/>
                        </a:rPr>
                        <a:t>204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333</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452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tIns="91080" bIns="91080" anchor="ctr">
                      <a:noAutofit/>
                    </a:bodyPr>
                    <a:p>
                      <a:pPr algn="ctr">
                        <a:lnSpc>
                          <a:spcPct val="100000"/>
                        </a:lnSpc>
                      </a:pPr>
                      <a:r>
                        <a:rPr b="0" lang="en-US" sz="1800" spc="-1" strike="noStrike">
                          <a:solidFill>
                            <a:srgbClr val="000000"/>
                          </a:solidFill>
                          <a:latin typeface="Arial"/>
                          <a:ea typeface="Arial"/>
                        </a:rPr>
                        <a:t>129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111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679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8680">
                <a:tc>
                  <a:txBody>
                    <a:bodyPr lIns="91080" rIns="91080" tIns="91080" bIns="91080" anchor="ctr">
                      <a:noAutofit/>
                    </a:bodyPr>
                    <a:p>
                      <a:pPr algn="ctr">
                        <a:lnSpc>
                          <a:spcPct val="100000"/>
                        </a:lnSpc>
                      </a:pPr>
                      <a:r>
                        <a:rPr b="0" lang="en-US" sz="1800" spc="-1" strike="noStrike">
                          <a:solidFill>
                            <a:srgbClr val="000000"/>
                          </a:solidFill>
                          <a:latin typeface="Arial"/>
                          <a:ea typeface="Arial"/>
                        </a:rPr>
                        <a:t>312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222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ffe599"/>
                    </a:solidFill>
                  </a:tcPr>
                </a:tc>
                <a:tc>
                  <a:txBody>
                    <a:bodyPr lIns="91080" rIns="91080" tIns="91080" bIns="91080" anchor="ctr">
                      <a:noAutofit/>
                    </a:bodyPr>
                    <a:p>
                      <a:pPr algn="ctr">
                        <a:lnSpc>
                          <a:spcPct val="100000"/>
                        </a:lnSpc>
                      </a:pPr>
                      <a:r>
                        <a:rPr b="0" lang="en-US" sz="1800" spc="-1" strike="noStrike">
                          <a:solidFill>
                            <a:srgbClr val="000000"/>
                          </a:solidFill>
                          <a:latin typeface="Arial"/>
                          <a:ea typeface="Arial"/>
                        </a:rPr>
                        <a:t>124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2"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Demo</a:t>
            </a:r>
            <a:endParaRPr b="0" lang="en-US" sz="2800" spc="-1" strike="noStrike">
              <a:solidFill>
                <a:srgbClr val="000000"/>
              </a:solidFill>
              <a:latin typeface="Arial"/>
            </a:endParaRPr>
          </a:p>
        </p:txBody>
      </p:sp>
      <p:sp>
        <p:nvSpPr>
          <p:cNvPr id="763" name="TextShape 2"/>
          <p:cNvSpPr txBox="1"/>
          <p:nvPr/>
        </p:nvSpPr>
        <p:spPr>
          <a:xfrm>
            <a:off x="311760" y="1152360"/>
            <a:ext cx="8520120" cy="3416040"/>
          </a:xfrm>
          <a:prstGeom prst="rect">
            <a:avLst/>
          </a:prstGeom>
          <a:noFill/>
          <a:ln>
            <a:noFill/>
          </a:ln>
        </p:spPr>
        <p:txBody>
          <a:bodyPr tIns="91440" bIns="91440">
            <a:noAutofit/>
          </a:bodyPr>
          <a:p>
            <a:pPr>
              <a:lnSpc>
                <a:spcPct val="115000"/>
              </a:lnSpc>
              <a:spcAft>
                <a:spcPts val="1599"/>
              </a:spcAft>
            </a:pPr>
            <a:r>
              <a:rPr b="0" lang="en-US" sz="1800" spc="-1" strike="noStrike">
                <a:solidFill>
                  <a:srgbClr val="595959"/>
                </a:solidFill>
                <a:latin typeface="Arial"/>
                <a:ea typeface="Arial"/>
              </a:rPr>
              <a:t>Permutation importance</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4"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765"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766" name="Google Shape;1247;p139" descr=""/>
          <p:cNvPicPr/>
          <p:nvPr/>
        </p:nvPicPr>
        <p:blipFill>
          <a:blip r:embed="rId1"/>
          <a:stretch/>
        </p:blipFill>
        <p:spPr>
          <a:xfrm>
            <a:off x="976680" y="0"/>
            <a:ext cx="7190280" cy="514332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7"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Assignments &amp; Next Steps</a:t>
            </a:r>
            <a:endParaRPr b="0" lang="en-US" sz="2800" spc="-1" strike="noStrike">
              <a:solidFill>
                <a:srgbClr val="000000"/>
              </a:solidFill>
              <a:latin typeface="Arial"/>
            </a:endParaRPr>
          </a:p>
        </p:txBody>
      </p:sp>
      <p:sp>
        <p:nvSpPr>
          <p:cNvPr id="768" name="TextShape 2"/>
          <p:cNvSpPr txBox="1"/>
          <p:nvPr/>
        </p:nvSpPr>
        <p:spPr>
          <a:xfrm>
            <a:off x="311760" y="1152360"/>
            <a:ext cx="8520120" cy="1381320"/>
          </a:xfrm>
          <a:prstGeom prst="rect">
            <a:avLst/>
          </a:prstGeom>
          <a:noFill/>
          <a:ln>
            <a:noFill/>
          </a:ln>
        </p:spPr>
        <p:txBody>
          <a:bodyPr tIns="91440" bIns="91440">
            <a:noAutofit/>
          </a:bodyPr>
          <a:p>
            <a:pPr marL="457200" indent="-342720">
              <a:lnSpc>
                <a:spcPct val="115000"/>
              </a:lnSpc>
              <a:buClr>
                <a:srgbClr val="595959"/>
              </a:buClr>
              <a:buFont typeface="Arial"/>
              <a:buChar char="-"/>
            </a:pPr>
            <a:r>
              <a:rPr b="0" lang="en-US" sz="1800" spc="-1" strike="noStrike">
                <a:solidFill>
                  <a:srgbClr val="595959"/>
                </a:solidFill>
                <a:latin typeface="Arial"/>
                <a:ea typeface="Arial"/>
              </a:rPr>
              <a:t>Hussain NLP Course</a:t>
            </a:r>
            <a:endParaRPr b="0" lang="en-US" sz="1800" spc="-1" strike="noStrike">
              <a:solidFill>
                <a:srgbClr val="000000"/>
              </a:solidFill>
              <a:latin typeface="Arial"/>
            </a:endParaRPr>
          </a:p>
          <a:p>
            <a:pPr marL="457200" indent="-342720">
              <a:lnSpc>
                <a:spcPct val="115000"/>
              </a:lnSpc>
              <a:buClr>
                <a:srgbClr val="595959"/>
              </a:buClr>
              <a:buFont typeface="Arial"/>
              <a:buChar char="-"/>
            </a:pPr>
            <a:r>
              <a:rPr b="0" lang="en-US" sz="1800" spc="-1" strike="noStrike">
                <a:solidFill>
                  <a:srgbClr val="595959"/>
                </a:solidFill>
                <a:latin typeface="Arial"/>
                <a:ea typeface="Arial"/>
              </a:rPr>
              <a:t>Potentially a Internal Kaggle Challenge as Assignment</a:t>
            </a:r>
            <a:endParaRPr b="0" lang="en-US" sz="1800" spc="-1" strike="noStrike">
              <a:solidFill>
                <a:srgbClr val="000000"/>
              </a:solidFill>
              <a:latin typeface="Arial"/>
            </a:endParaRPr>
          </a:p>
          <a:p>
            <a:pPr marL="457200">
              <a:lnSpc>
                <a:spcPct val="115000"/>
              </a:lnSpc>
              <a:spcBef>
                <a:spcPts val="1599"/>
              </a:spcBef>
              <a:spcAft>
                <a:spcPts val="1599"/>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5"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106"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107" name="Google Shape;131;p25" descr=""/>
          <p:cNvPicPr/>
          <p:nvPr/>
        </p:nvPicPr>
        <p:blipFill>
          <a:blip r:embed="rId1"/>
          <a:stretch/>
        </p:blipFill>
        <p:spPr>
          <a:xfrm>
            <a:off x="0" y="34200"/>
            <a:ext cx="9143640" cy="507456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8" name="Google Shape;136;p26" descr=""/>
          <p:cNvPicPr/>
          <p:nvPr/>
        </p:nvPicPr>
        <p:blipFill>
          <a:blip r:embed="rId1"/>
          <a:stretch/>
        </p:blipFill>
        <p:spPr>
          <a:xfrm>
            <a:off x="-854280" y="-914400"/>
            <a:ext cx="10294920" cy="6863400"/>
          </a:xfrm>
          <a:prstGeom prst="rect">
            <a:avLst/>
          </a:prstGeom>
          <a:ln>
            <a:noFill/>
          </a:ln>
        </p:spPr>
      </p:pic>
      <p:pic>
        <p:nvPicPr>
          <p:cNvPr id="109" name="Google Shape;137;p26" descr=""/>
          <p:cNvPicPr/>
          <p:nvPr/>
        </p:nvPicPr>
        <p:blipFill>
          <a:blip r:embed="rId2"/>
          <a:stretch/>
        </p:blipFill>
        <p:spPr>
          <a:xfrm>
            <a:off x="1312200" y="2066760"/>
            <a:ext cx="6362280" cy="100944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0" name="TextShape 1"/>
          <p:cNvSpPr txBox="1"/>
          <p:nvPr/>
        </p:nvSpPr>
        <p:spPr>
          <a:xfrm>
            <a:off x="311760" y="1700640"/>
            <a:ext cx="8520120" cy="572400"/>
          </a:xfrm>
          <a:prstGeom prst="rect">
            <a:avLst/>
          </a:prstGeom>
          <a:noFill/>
          <a:ln>
            <a:noFill/>
          </a:ln>
        </p:spPr>
        <p:txBody>
          <a:bodyPr tIns="91440" bIns="91440">
            <a:noAutofit/>
          </a:bodyPr>
          <a:p>
            <a:pPr algn="ctr">
              <a:lnSpc>
                <a:spcPct val="100000"/>
              </a:lnSpc>
            </a:pPr>
            <a:r>
              <a:rPr b="0" lang="en-US" sz="4800" spc="-1" strike="noStrike">
                <a:solidFill>
                  <a:srgbClr val="000000"/>
                </a:solidFill>
                <a:latin typeface="Open Sans"/>
                <a:ea typeface="Open Sans"/>
              </a:rPr>
              <a:t>Queen Elizabeth</a:t>
            </a: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3462840" y="59508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Female?</a:t>
            </a:r>
            <a:endParaRPr b="0" lang="en-US" sz="1400" spc="-1" strike="noStrike">
              <a:latin typeface="Arial"/>
            </a:endParaRPr>
          </a:p>
        </p:txBody>
      </p:sp>
      <p:sp>
        <p:nvSpPr>
          <p:cNvPr id="112" name="CustomShape 2"/>
          <p:cNvSpPr/>
          <p:nvPr/>
        </p:nvSpPr>
        <p:spPr>
          <a:xfrm>
            <a:off x="2150640" y="2045880"/>
            <a:ext cx="1812240" cy="572400"/>
          </a:xfrm>
          <a:prstGeom prst="roundRect">
            <a:avLst>
              <a:gd name="adj" fmla="val 16667"/>
            </a:avLst>
          </a:prstGeom>
          <a:noFill/>
          <a:ln w="38160">
            <a:solidFill>
              <a:srgbClr val="000000"/>
            </a:solidFill>
            <a:round/>
          </a:ln>
        </p:spPr>
        <p:style>
          <a:lnRef idx="0"/>
          <a:fillRef idx="0"/>
          <a:effectRef idx="0"/>
          <a:fontRef idx="minor"/>
        </p:style>
      </p:sp>
      <p:sp>
        <p:nvSpPr>
          <p:cNvPr id="113" name="CustomShape 3"/>
          <p:cNvSpPr/>
          <p:nvPr/>
        </p:nvSpPr>
        <p:spPr>
          <a:xfrm>
            <a:off x="4676760" y="204588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Queen?</a:t>
            </a:r>
            <a:endParaRPr b="0" lang="en-US" sz="1400" spc="-1" strike="noStrike">
              <a:latin typeface="Arial"/>
            </a:endParaRPr>
          </a:p>
        </p:txBody>
      </p:sp>
      <p:sp>
        <p:nvSpPr>
          <p:cNvPr id="114" name="CustomShape 4"/>
          <p:cNvSpPr/>
          <p:nvPr/>
        </p:nvSpPr>
        <p:spPr>
          <a:xfrm flipH="1">
            <a:off x="3056760" y="1167840"/>
            <a:ext cx="1311840" cy="877680"/>
          </a:xfrm>
          <a:custGeom>
            <a:avLst/>
            <a:gdLst/>
            <a:ahLst/>
            <a:rect l="l" t="t" r="r" b="b"/>
            <a:pathLst>
              <a:path w="21600" h="21600">
                <a:moveTo>
                  <a:pt x="0" y="0"/>
                </a:moveTo>
                <a:lnTo>
                  <a:pt x="21600" y="21600"/>
                </a:lnTo>
              </a:path>
            </a:pathLst>
          </a:custGeom>
          <a:noFill/>
          <a:ln w="28440">
            <a:solidFill>
              <a:srgbClr val="595959"/>
            </a:solidFill>
            <a:round/>
            <a:tailEnd len="med" type="triangle" w="med"/>
          </a:ln>
        </p:spPr>
        <p:style>
          <a:lnRef idx="0"/>
          <a:fillRef idx="0"/>
          <a:effectRef idx="0"/>
          <a:fontRef idx="minor"/>
        </p:style>
      </p:sp>
      <p:sp>
        <p:nvSpPr>
          <p:cNvPr id="115" name="CustomShape 5"/>
          <p:cNvSpPr/>
          <p:nvPr/>
        </p:nvSpPr>
        <p:spPr>
          <a:xfrm>
            <a:off x="4368960" y="1167840"/>
            <a:ext cx="1213560" cy="8776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116" name="CustomShape 6"/>
          <p:cNvSpPr/>
          <p:nvPr/>
        </p:nvSpPr>
        <p:spPr>
          <a:xfrm>
            <a:off x="5126040" y="1307520"/>
            <a:ext cx="775440" cy="2923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False</a:t>
            </a:r>
            <a:endParaRPr b="0" lang="en-US" sz="1400" spc="-1" strike="noStrike">
              <a:latin typeface="Arial"/>
            </a:endParaRPr>
          </a:p>
        </p:txBody>
      </p:sp>
      <p:sp>
        <p:nvSpPr>
          <p:cNvPr id="117" name="CustomShape 7"/>
          <p:cNvSpPr/>
          <p:nvPr/>
        </p:nvSpPr>
        <p:spPr>
          <a:xfrm>
            <a:off x="2943000" y="1315440"/>
            <a:ext cx="775440" cy="2923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True</a:t>
            </a:r>
            <a:endParaRPr b="0" lang="en-US" sz="1400" spc="-1" strike="noStrike">
              <a:latin typeface="Arial"/>
            </a:endParaRPr>
          </a:p>
        </p:txBody>
      </p:sp>
      <p:sp>
        <p:nvSpPr>
          <p:cNvPr id="118" name="CustomShape 8"/>
          <p:cNvSpPr/>
          <p:nvPr/>
        </p:nvSpPr>
        <p:spPr>
          <a:xfrm>
            <a:off x="3429720" y="35190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Elisabeth</a:t>
            </a:r>
            <a:endParaRPr b="0" lang="en-US" sz="1400" spc="-1" strike="noStrike">
              <a:latin typeface="Arial"/>
            </a:endParaRPr>
          </a:p>
        </p:txBody>
      </p:sp>
      <p:sp>
        <p:nvSpPr>
          <p:cNvPr id="119" name="CustomShape 9"/>
          <p:cNvSpPr/>
          <p:nvPr/>
        </p:nvSpPr>
        <p:spPr>
          <a:xfrm>
            <a:off x="5955840" y="3519000"/>
            <a:ext cx="1812240" cy="572400"/>
          </a:xfrm>
          <a:prstGeom prst="roundRect">
            <a:avLst>
              <a:gd name="adj" fmla="val 16667"/>
            </a:avLst>
          </a:prstGeom>
          <a:noFill/>
          <a:ln w="38160">
            <a:solidFill>
              <a:srgbClr val="000000"/>
            </a:solidFill>
            <a:round/>
          </a:ln>
        </p:spPr>
        <p:style>
          <a:lnRef idx="0"/>
          <a:fillRef idx="0"/>
          <a:effectRef idx="0"/>
          <a:fontRef idx="minor"/>
        </p:style>
      </p:sp>
      <p:sp>
        <p:nvSpPr>
          <p:cNvPr id="120" name="CustomShape 10"/>
          <p:cNvSpPr/>
          <p:nvPr/>
        </p:nvSpPr>
        <p:spPr>
          <a:xfrm flipH="1">
            <a:off x="4335840" y="2640960"/>
            <a:ext cx="1311840" cy="877680"/>
          </a:xfrm>
          <a:custGeom>
            <a:avLst/>
            <a:gdLst/>
            <a:ahLst/>
            <a:rect l="l" t="t" r="r" b="b"/>
            <a:pathLst>
              <a:path w="21600" h="21600">
                <a:moveTo>
                  <a:pt x="0" y="0"/>
                </a:moveTo>
                <a:lnTo>
                  <a:pt x="21600" y="21600"/>
                </a:lnTo>
              </a:path>
            </a:pathLst>
          </a:custGeom>
          <a:noFill/>
          <a:ln w="28440">
            <a:solidFill>
              <a:srgbClr val="595959"/>
            </a:solidFill>
            <a:round/>
            <a:tailEnd len="med" type="triangle" w="med"/>
          </a:ln>
        </p:spPr>
        <p:style>
          <a:lnRef idx="0"/>
          <a:fillRef idx="0"/>
          <a:effectRef idx="0"/>
          <a:fontRef idx="minor"/>
        </p:style>
      </p:sp>
      <p:sp>
        <p:nvSpPr>
          <p:cNvPr id="121" name="CustomShape 11"/>
          <p:cNvSpPr/>
          <p:nvPr/>
        </p:nvSpPr>
        <p:spPr>
          <a:xfrm>
            <a:off x="5648400" y="2640960"/>
            <a:ext cx="1213560" cy="8776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122" name="CustomShape 12"/>
          <p:cNvSpPr/>
          <p:nvPr/>
        </p:nvSpPr>
        <p:spPr>
          <a:xfrm>
            <a:off x="6405120" y="2780640"/>
            <a:ext cx="775440" cy="2923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False</a:t>
            </a:r>
            <a:endParaRPr b="0" lang="en-US" sz="1400" spc="-1" strike="noStrike">
              <a:latin typeface="Arial"/>
            </a:endParaRPr>
          </a:p>
        </p:txBody>
      </p:sp>
      <p:sp>
        <p:nvSpPr>
          <p:cNvPr id="123" name="CustomShape 13"/>
          <p:cNvSpPr/>
          <p:nvPr/>
        </p:nvSpPr>
        <p:spPr>
          <a:xfrm>
            <a:off x="4222080" y="2788560"/>
            <a:ext cx="775440" cy="2923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True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4"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Does this person eats Avocados?</a:t>
            </a:r>
            <a:endParaRPr b="0" lang="en-US" sz="2800" spc="-1" strike="noStrike">
              <a:solidFill>
                <a:srgbClr val="000000"/>
              </a:solidFill>
              <a:latin typeface="Arial"/>
            </a:endParaRPr>
          </a:p>
        </p:txBody>
      </p:sp>
      <p:sp>
        <p:nvSpPr>
          <p:cNvPr id="125" name="CustomShape 2"/>
          <p:cNvSpPr/>
          <p:nvPr/>
        </p:nvSpPr>
        <p:spPr>
          <a:xfrm>
            <a:off x="3714840" y="171288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126" name="CustomShape 3"/>
          <p:cNvSpPr/>
          <p:nvPr/>
        </p:nvSpPr>
        <p:spPr>
          <a:xfrm>
            <a:off x="2402640" y="3163680"/>
            <a:ext cx="1812240" cy="572400"/>
          </a:xfrm>
          <a:prstGeom prst="roundRect">
            <a:avLst>
              <a:gd name="adj" fmla="val 16667"/>
            </a:avLst>
          </a:prstGeom>
          <a:solidFill>
            <a:srgbClr val="00ff00"/>
          </a:solid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Yes</a:t>
            </a:r>
            <a:endParaRPr b="0" lang="en-US" sz="1400" spc="-1" strike="noStrike">
              <a:latin typeface="Arial"/>
            </a:endParaRPr>
          </a:p>
        </p:txBody>
      </p:sp>
      <p:sp>
        <p:nvSpPr>
          <p:cNvPr id="127" name="CustomShape 4"/>
          <p:cNvSpPr/>
          <p:nvPr/>
        </p:nvSpPr>
        <p:spPr>
          <a:xfrm>
            <a:off x="4928760" y="3163680"/>
            <a:ext cx="1812240" cy="572400"/>
          </a:xfrm>
          <a:prstGeom prst="roundRect">
            <a:avLst>
              <a:gd name="adj" fmla="val 16667"/>
            </a:avLst>
          </a:prstGeom>
          <a:solidFill>
            <a:srgbClr val="ff0000"/>
          </a:solid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No</a:t>
            </a:r>
            <a:endParaRPr b="0" lang="en-US" sz="1400" spc="-1" strike="noStrike">
              <a:latin typeface="Arial"/>
            </a:endParaRPr>
          </a:p>
        </p:txBody>
      </p:sp>
      <p:sp>
        <p:nvSpPr>
          <p:cNvPr id="128" name="CustomShape 5"/>
          <p:cNvSpPr/>
          <p:nvPr/>
        </p:nvSpPr>
        <p:spPr>
          <a:xfrm flipH="1">
            <a:off x="3309120" y="2285640"/>
            <a:ext cx="1311840" cy="87768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129" name="CustomShape 6"/>
          <p:cNvSpPr/>
          <p:nvPr/>
        </p:nvSpPr>
        <p:spPr>
          <a:xfrm>
            <a:off x="4621320" y="2285640"/>
            <a:ext cx="1213560" cy="8776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130" name="CustomShape 7"/>
          <p:cNvSpPr/>
          <p:nvPr/>
        </p:nvSpPr>
        <p:spPr>
          <a:xfrm>
            <a:off x="5378040" y="2425320"/>
            <a:ext cx="775440" cy="2923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False</a:t>
            </a:r>
            <a:endParaRPr b="0" lang="en-US" sz="1400" spc="-1" strike="noStrike">
              <a:latin typeface="Arial"/>
            </a:endParaRPr>
          </a:p>
        </p:txBody>
      </p:sp>
      <p:sp>
        <p:nvSpPr>
          <p:cNvPr id="131" name="CustomShape 8"/>
          <p:cNvSpPr/>
          <p:nvPr/>
        </p:nvSpPr>
        <p:spPr>
          <a:xfrm>
            <a:off x="3195000" y="2433240"/>
            <a:ext cx="775440" cy="2923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True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2"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Does this person own Real Estate?</a:t>
            </a:r>
            <a:endParaRPr b="0" lang="en-US" sz="2800" spc="-1" strike="noStrike">
              <a:solidFill>
                <a:srgbClr val="000000"/>
              </a:solidFill>
              <a:latin typeface="Arial"/>
            </a:endParaRPr>
          </a:p>
        </p:txBody>
      </p:sp>
      <p:sp>
        <p:nvSpPr>
          <p:cNvPr id="133" name="CustomShape 2"/>
          <p:cNvSpPr/>
          <p:nvPr/>
        </p:nvSpPr>
        <p:spPr>
          <a:xfrm>
            <a:off x="3279600" y="113508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134" name="CustomShape 3"/>
          <p:cNvSpPr/>
          <p:nvPr/>
        </p:nvSpPr>
        <p:spPr>
          <a:xfrm>
            <a:off x="1967400" y="2585880"/>
            <a:ext cx="1812240" cy="572400"/>
          </a:xfrm>
          <a:prstGeom prst="roundRect">
            <a:avLst>
              <a:gd name="adj" fmla="val 16667"/>
            </a:avLst>
          </a:prstGeom>
          <a:solidFill>
            <a:srgbClr val="ff0000"/>
          </a:solid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No</a:t>
            </a:r>
            <a:endParaRPr b="0" lang="en-US" sz="1400" spc="-1" strike="noStrike">
              <a:latin typeface="Arial"/>
            </a:endParaRPr>
          </a:p>
        </p:txBody>
      </p:sp>
      <p:sp>
        <p:nvSpPr>
          <p:cNvPr id="135" name="CustomShape 4"/>
          <p:cNvSpPr/>
          <p:nvPr/>
        </p:nvSpPr>
        <p:spPr>
          <a:xfrm>
            <a:off x="4493160" y="258588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&gt;50k</a:t>
            </a:r>
            <a:endParaRPr b="0" lang="en-US" sz="1400" spc="-1" strike="noStrike">
              <a:latin typeface="Arial"/>
            </a:endParaRPr>
          </a:p>
        </p:txBody>
      </p:sp>
      <p:sp>
        <p:nvSpPr>
          <p:cNvPr id="136" name="CustomShape 5"/>
          <p:cNvSpPr/>
          <p:nvPr/>
        </p:nvSpPr>
        <p:spPr>
          <a:xfrm flipH="1">
            <a:off x="2873520" y="1707840"/>
            <a:ext cx="1311840" cy="8776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137" name="CustomShape 6"/>
          <p:cNvSpPr/>
          <p:nvPr/>
        </p:nvSpPr>
        <p:spPr>
          <a:xfrm>
            <a:off x="4185720" y="1707840"/>
            <a:ext cx="1213560" cy="8776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138" name="CustomShape 7"/>
          <p:cNvSpPr/>
          <p:nvPr/>
        </p:nvSpPr>
        <p:spPr>
          <a:xfrm>
            <a:off x="4942800" y="1847520"/>
            <a:ext cx="775440" cy="2923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False</a:t>
            </a:r>
            <a:endParaRPr b="0" lang="en-US" sz="1400" spc="-1" strike="noStrike">
              <a:latin typeface="Arial"/>
            </a:endParaRPr>
          </a:p>
        </p:txBody>
      </p:sp>
      <p:sp>
        <p:nvSpPr>
          <p:cNvPr id="139" name="CustomShape 8"/>
          <p:cNvSpPr/>
          <p:nvPr/>
        </p:nvSpPr>
        <p:spPr>
          <a:xfrm>
            <a:off x="2759760" y="1855440"/>
            <a:ext cx="775440" cy="2923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True</a:t>
            </a:r>
            <a:endParaRPr b="0" lang="en-US" sz="1400" spc="-1" strike="noStrike">
              <a:latin typeface="Arial"/>
            </a:endParaRPr>
          </a:p>
        </p:txBody>
      </p:sp>
      <p:sp>
        <p:nvSpPr>
          <p:cNvPr id="140" name="CustomShape 9"/>
          <p:cNvSpPr/>
          <p:nvPr/>
        </p:nvSpPr>
        <p:spPr>
          <a:xfrm>
            <a:off x="3587040" y="4068360"/>
            <a:ext cx="1812240" cy="572400"/>
          </a:xfrm>
          <a:prstGeom prst="roundRect">
            <a:avLst>
              <a:gd name="adj" fmla="val 16667"/>
            </a:avLst>
          </a:prstGeom>
          <a:solidFill>
            <a:srgbClr val="00ff00"/>
          </a:solid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Yes</a:t>
            </a:r>
            <a:endParaRPr b="0" lang="en-US" sz="1400" spc="-1" strike="noStrike">
              <a:latin typeface="Arial"/>
            </a:endParaRPr>
          </a:p>
        </p:txBody>
      </p:sp>
      <p:sp>
        <p:nvSpPr>
          <p:cNvPr id="141" name="CustomShape 10"/>
          <p:cNvSpPr/>
          <p:nvPr/>
        </p:nvSpPr>
        <p:spPr>
          <a:xfrm>
            <a:off x="5718600" y="4068360"/>
            <a:ext cx="1812240" cy="572400"/>
          </a:xfrm>
          <a:prstGeom prst="roundRect">
            <a:avLst>
              <a:gd name="adj" fmla="val 16667"/>
            </a:avLst>
          </a:prstGeom>
          <a:solidFill>
            <a:srgbClr val="ff0000"/>
          </a:solid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No</a:t>
            </a:r>
            <a:endParaRPr b="0" lang="en-US" sz="1400" spc="-1" strike="noStrike">
              <a:latin typeface="Arial"/>
            </a:endParaRPr>
          </a:p>
        </p:txBody>
      </p:sp>
      <p:sp>
        <p:nvSpPr>
          <p:cNvPr id="142" name="CustomShape 11"/>
          <p:cNvSpPr/>
          <p:nvPr/>
        </p:nvSpPr>
        <p:spPr>
          <a:xfrm flipH="1">
            <a:off x="4492440" y="3158280"/>
            <a:ext cx="906120" cy="909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143" name="CustomShape 12"/>
          <p:cNvSpPr/>
          <p:nvPr/>
        </p:nvSpPr>
        <p:spPr>
          <a:xfrm>
            <a:off x="5399640" y="3158640"/>
            <a:ext cx="1224720" cy="909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4"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How can we get a decision tree from this?</a:t>
            </a:r>
            <a:endParaRPr b="0" lang="en-US" sz="2800" spc="-1" strike="noStrike">
              <a:solidFill>
                <a:srgbClr val="000000"/>
              </a:solidFill>
              <a:latin typeface="Arial"/>
            </a:endParaRPr>
          </a:p>
        </p:txBody>
      </p:sp>
      <p:graphicFrame>
        <p:nvGraphicFramePr>
          <p:cNvPr id="145" name="Table 2"/>
          <p:cNvGraphicFramePr/>
          <p:nvPr/>
        </p:nvGraphicFramePr>
        <p:xfrm>
          <a:off x="952560" y="1428840"/>
          <a:ext cx="7238520" cy="2285640"/>
        </p:xfrm>
        <a:graphic>
          <a:graphicData uri="http://schemas.openxmlformats.org/drawingml/2006/table">
            <a:tbl>
              <a:tblPr/>
              <a:tblGrid>
                <a:gridCol w="1809720"/>
                <a:gridCol w="1809720"/>
                <a:gridCol w="1809720"/>
                <a:gridCol w="1809720"/>
              </a:tblGrid>
              <a:tr h="424800">
                <a:tc>
                  <a:txBody>
                    <a:bodyPr lIns="91080" rIns="91080" tIns="91080" b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Income &gt;50k</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Eats Avocados?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TextShape 1"/>
          <p:cNvSpPr txBox="1"/>
          <p:nvPr/>
        </p:nvSpPr>
        <p:spPr>
          <a:xfrm>
            <a:off x="311760" y="1410840"/>
            <a:ext cx="8520120" cy="572400"/>
          </a:xfrm>
          <a:prstGeom prst="rect">
            <a:avLst/>
          </a:prstGeom>
          <a:noFill/>
          <a:ln>
            <a:noFill/>
          </a:ln>
        </p:spPr>
        <p:txBody>
          <a:bodyPr tIns="91440" bIns="91440">
            <a:noAutofit/>
          </a:bodyPr>
          <a:p>
            <a:pPr>
              <a:lnSpc>
                <a:spcPct val="100000"/>
              </a:lnSpc>
            </a:pPr>
            <a:r>
              <a:rPr b="1" lang="en-US" sz="3600" spc="-1" strike="noStrike">
                <a:solidFill>
                  <a:srgbClr val="000000"/>
                </a:solidFill>
                <a:latin typeface="Open Sans"/>
                <a:ea typeface="Open Sans"/>
              </a:rPr>
              <a:t>Agenda</a:t>
            </a:r>
            <a:endParaRPr b="0" lang="en-US" sz="3600" spc="-1" strike="noStrike">
              <a:solidFill>
                <a:srgbClr val="000000"/>
              </a:solidFill>
              <a:latin typeface="Arial"/>
            </a:endParaRPr>
          </a:p>
        </p:txBody>
      </p:sp>
      <p:sp>
        <p:nvSpPr>
          <p:cNvPr id="81" name="TextShape 2"/>
          <p:cNvSpPr txBox="1"/>
          <p:nvPr/>
        </p:nvSpPr>
        <p:spPr>
          <a:xfrm>
            <a:off x="311760" y="2169360"/>
            <a:ext cx="8520120" cy="2399400"/>
          </a:xfrm>
          <a:prstGeom prst="rect">
            <a:avLst/>
          </a:prstGeom>
          <a:noFill/>
          <a:ln>
            <a:noFill/>
          </a:ln>
        </p:spPr>
        <p:txBody>
          <a:bodyPr tIns="91440" bIns="91440">
            <a:noAutofit/>
          </a:bodyPr>
          <a:p>
            <a:pPr marL="457200" indent="-342720">
              <a:lnSpc>
                <a:spcPct val="115000"/>
              </a:lnSpc>
              <a:buClr>
                <a:srgbClr val="595959"/>
              </a:buClr>
              <a:buFont typeface="Open Sans"/>
              <a:buChar char="-"/>
            </a:pPr>
            <a:r>
              <a:rPr b="0" lang="en-US" sz="1800" spc="-1" strike="noStrike">
                <a:solidFill>
                  <a:srgbClr val="595959"/>
                </a:solidFill>
                <a:latin typeface="Open Sans"/>
                <a:ea typeface="Open Sans"/>
              </a:rPr>
              <a:t>Machine Learning</a:t>
            </a:r>
            <a:r>
              <a:rPr b="0" lang="en-US" sz="1800" spc="-1" strike="noStrike">
                <a:solidFill>
                  <a:srgbClr val="595959"/>
                </a:solidFill>
                <a:latin typeface="Open Sans"/>
                <a:ea typeface="Open Sans"/>
              </a:rPr>
              <a:t>	</a:t>
            </a:r>
            <a:endParaRPr b="0" lang="en-US" sz="1800" spc="-1" strike="noStrike">
              <a:solidFill>
                <a:srgbClr val="000000"/>
              </a:solidFill>
              <a:latin typeface="Arial"/>
            </a:endParaRPr>
          </a:p>
          <a:p>
            <a:pPr marL="457200" indent="-342720">
              <a:lnSpc>
                <a:spcPct val="115000"/>
              </a:lnSpc>
              <a:buClr>
                <a:srgbClr val="595959"/>
              </a:buClr>
              <a:buFont typeface="Open Sans"/>
              <a:buChar char="-"/>
            </a:pPr>
            <a:r>
              <a:rPr b="0" lang="en-US" sz="1800" spc="-1" strike="noStrike">
                <a:solidFill>
                  <a:srgbClr val="595959"/>
                </a:solidFill>
                <a:latin typeface="Open Sans"/>
                <a:ea typeface="Open Sans"/>
              </a:rPr>
              <a:t>Scikit learn</a:t>
            </a:r>
            <a:endParaRPr b="0" lang="en-US" sz="1800" spc="-1" strike="noStrike">
              <a:solidFill>
                <a:srgbClr val="000000"/>
              </a:solidFill>
              <a:latin typeface="Arial"/>
            </a:endParaRPr>
          </a:p>
          <a:p>
            <a:pPr marL="457200" indent="-342720">
              <a:lnSpc>
                <a:spcPct val="115000"/>
              </a:lnSpc>
              <a:buClr>
                <a:srgbClr val="595959"/>
              </a:buClr>
              <a:buFont typeface="Open Sans"/>
              <a:buChar char="-"/>
            </a:pPr>
            <a:r>
              <a:rPr b="0" lang="en-US" sz="1800" spc="-1" strike="noStrike">
                <a:solidFill>
                  <a:srgbClr val="595959"/>
                </a:solidFill>
                <a:latin typeface="Open Sans"/>
                <a:ea typeface="Open Sans"/>
              </a:rPr>
              <a:t>Decision Tree</a:t>
            </a:r>
            <a:endParaRPr b="0" lang="en-US" sz="1800" spc="-1" strike="noStrike">
              <a:solidFill>
                <a:srgbClr val="000000"/>
              </a:solidFill>
              <a:latin typeface="Arial"/>
            </a:endParaRPr>
          </a:p>
          <a:p>
            <a:pPr marL="457200" indent="-342720">
              <a:lnSpc>
                <a:spcPct val="115000"/>
              </a:lnSpc>
              <a:buClr>
                <a:srgbClr val="595959"/>
              </a:buClr>
              <a:buFont typeface="Open Sans"/>
              <a:buChar char="-"/>
            </a:pPr>
            <a:r>
              <a:rPr b="0" lang="en-US" sz="1800" spc="-1" strike="noStrike">
                <a:solidFill>
                  <a:srgbClr val="595959"/>
                </a:solidFill>
                <a:latin typeface="Open Sans"/>
                <a:ea typeface="Open Sans"/>
              </a:rPr>
              <a:t>Evaluation</a:t>
            </a:r>
            <a:endParaRPr b="0" lang="en-US" sz="1800" spc="-1" strike="noStrike">
              <a:solidFill>
                <a:srgbClr val="000000"/>
              </a:solidFill>
              <a:latin typeface="Arial"/>
            </a:endParaRPr>
          </a:p>
          <a:p>
            <a:pPr marL="457200" indent="-342720">
              <a:lnSpc>
                <a:spcPct val="115000"/>
              </a:lnSpc>
              <a:buClr>
                <a:srgbClr val="595959"/>
              </a:buClr>
              <a:buFont typeface="Open Sans"/>
              <a:buChar char="-"/>
            </a:pPr>
            <a:r>
              <a:rPr b="0" lang="en-US" sz="1800" spc="-1" strike="noStrike">
                <a:solidFill>
                  <a:srgbClr val="595959"/>
                </a:solidFill>
                <a:latin typeface="Open Sans"/>
                <a:ea typeface="Open Sans"/>
              </a:rPr>
              <a:t>Random Forest</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6" name="Table 1"/>
          <p:cNvGraphicFramePr/>
          <p:nvPr/>
        </p:nvGraphicFramePr>
        <p:xfrm>
          <a:off x="952560" y="1428840"/>
          <a:ext cx="7238520" cy="2285640"/>
        </p:xfrm>
        <a:graphic>
          <a:graphicData uri="http://schemas.openxmlformats.org/drawingml/2006/table">
            <a:tbl>
              <a:tblPr/>
              <a:tblGrid>
                <a:gridCol w="1809720"/>
                <a:gridCol w="1809720"/>
                <a:gridCol w="1809720"/>
                <a:gridCol w="1809720"/>
              </a:tblGrid>
              <a:tr h="424800">
                <a:tc>
                  <a:txBody>
                    <a:bodyPr lIns="91080" rIns="91080" tIns="91080" b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Income &gt;50k</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Eats Avocados?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147" name="CustomShape 2"/>
          <p:cNvSpPr/>
          <p:nvPr/>
        </p:nvSpPr>
        <p:spPr>
          <a:xfrm rot="5400000">
            <a:off x="3575160" y="-1478160"/>
            <a:ext cx="152640" cy="5397480"/>
          </a:xfrm>
          <a:prstGeom prst="leftBrace">
            <a:avLst>
              <a:gd name="adj1" fmla="val 50000"/>
              <a:gd name="adj2" fmla="val 50000"/>
            </a:avLst>
          </a:prstGeom>
          <a:noFill/>
          <a:ln w="9360">
            <a:solidFill>
              <a:schemeClr val="dk2"/>
            </a:solidFill>
            <a:round/>
          </a:ln>
        </p:spPr>
        <p:style>
          <a:lnRef idx="0"/>
          <a:fillRef idx="0"/>
          <a:effectRef idx="0"/>
          <a:fontRef idx="minor"/>
        </p:style>
      </p:sp>
      <p:sp>
        <p:nvSpPr>
          <p:cNvPr id="148" name="CustomShape 3"/>
          <p:cNvSpPr/>
          <p:nvPr/>
        </p:nvSpPr>
        <p:spPr>
          <a:xfrm>
            <a:off x="3322800" y="765000"/>
            <a:ext cx="1376280" cy="28008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Input</a:t>
            </a:r>
            <a:endParaRPr b="0" lang="en-US" sz="1400" spc="-1" strike="noStrike">
              <a:latin typeface="Arial"/>
            </a:endParaRPr>
          </a:p>
        </p:txBody>
      </p:sp>
      <p:sp>
        <p:nvSpPr>
          <p:cNvPr id="149" name="CustomShape 4"/>
          <p:cNvSpPr/>
          <p:nvPr/>
        </p:nvSpPr>
        <p:spPr>
          <a:xfrm rot="5400000">
            <a:off x="7198200" y="338040"/>
            <a:ext cx="152640" cy="1771560"/>
          </a:xfrm>
          <a:prstGeom prst="leftBrace">
            <a:avLst>
              <a:gd name="adj1" fmla="val 50000"/>
              <a:gd name="adj2" fmla="val 50000"/>
            </a:avLst>
          </a:prstGeom>
          <a:noFill/>
          <a:ln w="9360">
            <a:solidFill>
              <a:schemeClr val="dk2"/>
            </a:solidFill>
            <a:round/>
          </a:ln>
        </p:spPr>
        <p:style>
          <a:lnRef idx="0"/>
          <a:fillRef idx="0"/>
          <a:effectRef idx="0"/>
          <a:fontRef idx="minor"/>
        </p:style>
      </p:sp>
      <p:sp>
        <p:nvSpPr>
          <p:cNvPr id="150" name="CustomShape 5"/>
          <p:cNvSpPr/>
          <p:nvPr/>
        </p:nvSpPr>
        <p:spPr>
          <a:xfrm>
            <a:off x="6865560" y="765000"/>
            <a:ext cx="1376280" cy="28008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Output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1" name="CustomShape 1"/>
          <p:cNvSpPr/>
          <p:nvPr/>
        </p:nvSpPr>
        <p:spPr>
          <a:xfrm>
            <a:off x="3394080" y="16315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52" name="CustomShape 2"/>
          <p:cNvSpPr/>
          <p:nvPr/>
        </p:nvSpPr>
        <p:spPr>
          <a:xfrm>
            <a:off x="233028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53" name="CustomShape 3"/>
          <p:cNvSpPr/>
          <p:nvPr/>
        </p:nvSpPr>
        <p:spPr>
          <a:xfrm>
            <a:off x="443304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54" name="CustomShape 4"/>
          <p:cNvSpPr/>
          <p:nvPr/>
        </p:nvSpPr>
        <p:spPr>
          <a:xfrm>
            <a:off x="45792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55" name="CustomShape 5"/>
          <p:cNvSpPr/>
          <p:nvPr/>
        </p:nvSpPr>
        <p:spPr>
          <a:xfrm>
            <a:off x="256068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56" name="CustomShape 6"/>
          <p:cNvSpPr/>
          <p:nvPr/>
        </p:nvSpPr>
        <p:spPr>
          <a:xfrm>
            <a:off x="466344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57" name="CustomShape 7"/>
          <p:cNvSpPr/>
          <p:nvPr/>
        </p:nvSpPr>
        <p:spPr>
          <a:xfrm>
            <a:off x="676620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58" name="CustomShape 8"/>
          <p:cNvSpPr/>
          <p:nvPr/>
        </p:nvSpPr>
        <p:spPr>
          <a:xfrm flipH="1">
            <a:off x="3236760" y="2185920"/>
            <a:ext cx="10634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59" name="CustomShape 9"/>
          <p:cNvSpPr/>
          <p:nvPr/>
        </p:nvSpPr>
        <p:spPr>
          <a:xfrm>
            <a:off x="4300560" y="2185920"/>
            <a:ext cx="10386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0" name="CustomShape 10"/>
          <p:cNvSpPr/>
          <p:nvPr/>
        </p:nvSpPr>
        <p:spPr>
          <a:xfrm flipH="1">
            <a:off x="1364400" y="3326040"/>
            <a:ext cx="18720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1" name="CustomShape 11"/>
          <p:cNvSpPr/>
          <p:nvPr/>
        </p:nvSpPr>
        <p:spPr>
          <a:xfrm>
            <a:off x="323640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2" name="CustomShape 12"/>
          <p:cNvSpPr/>
          <p:nvPr/>
        </p:nvSpPr>
        <p:spPr>
          <a:xfrm>
            <a:off x="533952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3" name="CustomShape 13"/>
          <p:cNvSpPr/>
          <p:nvPr/>
        </p:nvSpPr>
        <p:spPr>
          <a:xfrm>
            <a:off x="5339520" y="3326040"/>
            <a:ext cx="23328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4" name="CustomShape 1"/>
          <p:cNvSpPr/>
          <p:nvPr/>
        </p:nvSpPr>
        <p:spPr>
          <a:xfrm>
            <a:off x="3394080" y="1631520"/>
            <a:ext cx="1812240" cy="5536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Is Millennial?</a:t>
            </a:r>
            <a:endParaRPr b="0" lang="en-US" sz="1400" spc="-1" strike="noStrike">
              <a:latin typeface="Arial"/>
            </a:endParaRPr>
          </a:p>
        </p:txBody>
      </p:sp>
      <p:sp>
        <p:nvSpPr>
          <p:cNvPr id="165" name="CustomShape 2"/>
          <p:cNvSpPr/>
          <p:nvPr/>
        </p:nvSpPr>
        <p:spPr>
          <a:xfrm>
            <a:off x="233028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66" name="CustomShape 3"/>
          <p:cNvSpPr/>
          <p:nvPr/>
        </p:nvSpPr>
        <p:spPr>
          <a:xfrm>
            <a:off x="443304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67" name="CustomShape 4"/>
          <p:cNvSpPr/>
          <p:nvPr/>
        </p:nvSpPr>
        <p:spPr>
          <a:xfrm>
            <a:off x="45792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68" name="CustomShape 5"/>
          <p:cNvSpPr/>
          <p:nvPr/>
        </p:nvSpPr>
        <p:spPr>
          <a:xfrm>
            <a:off x="256068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69" name="CustomShape 6"/>
          <p:cNvSpPr/>
          <p:nvPr/>
        </p:nvSpPr>
        <p:spPr>
          <a:xfrm>
            <a:off x="466344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70" name="CustomShape 7"/>
          <p:cNvSpPr/>
          <p:nvPr/>
        </p:nvSpPr>
        <p:spPr>
          <a:xfrm>
            <a:off x="676620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71" name="CustomShape 8"/>
          <p:cNvSpPr/>
          <p:nvPr/>
        </p:nvSpPr>
        <p:spPr>
          <a:xfrm flipH="1">
            <a:off x="3236760" y="2185920"/>
            <a:ext cx="10634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2" name="CustomShape 9"/>
          <p:cNvSpPr/>
          <p:nvPr/>
        </p:nvSpPr>
        <p:spPr>
          <a:xfrm>
            <a:off x="4300560" y="2185920"/>
            <a:ext cx="10386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3" name="CustomShape 10"/>
          <p:cNvSpPr/>
          <p:nvPr/>
        </p:nvSpPr>
        <p:spPr>
          <a:xfrm flipH="1">
            <a:off x="1364400" y="3326040"/>
            <a:ext cx="18720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4" name="CustomShape 11"/>
          <p:cNvSpPr/>
          <p:nvPr/>
        </p:nvSpPr>
        <p:spPr>
          <a:xfrm>
            <a:off x="323640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5" name="CustomShape 12"/>
          <p:cNvSpPr/>
          <p:nvPr/>
        </p:nvSpPr>
        <p:spPr>
          <a:xfrm>
            <a:off x="533952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6" name="CustomShape 13"/>
          <p:cNvSpPr/>
          <p:nvPr/>
        </p:nvSpPr>
        <p:spPr>
          <a:xfrm>
            <a:off x="5339520" y="3326040"/>
            <a:ext cx="23328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7" name="CustomShape 1"/>
          <p:cNvSpPr/>
          <p:nvPr/>
        </p:nvSpPr>
        <p:spPr>
          <a:xfrm>
            <a:off x="3394080" y="1631520"/>
            <a:ext cx="1812240" cy="5536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&gt;50k</a:t>
            </a:r>
            <a:endParaRPr b="0" lang="en-US" sz="1400" spc="-1" strike="noStrike">
              <a:latin typeface="Arial"/>
            </a:endParaRPr>
          </a:p>
        </p:txBody>
      </p:sp>
      <p:sp>
        <p:nvSpPr>
          <p:cNvPr id="178" name="CustomShape 2"/>
          <p:cNvSpPr/>
          <p:nvPr/>
        </p:nvSpPr>
        <p:spPr>
          <a:xfrm>
            <a:off x="233028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79" name="CustomShape 3"/>
          <p:cNvSpPr/>
          <p:nvPr/>
        </p:nvSpPr>
        <p:spPr>
          <a:xfrm>
            <a:off x="443304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80" name="CustomShape 4"/>
          <p:cNvSpPr/>
          <p:nvPr/>
        </p:nvSpPr>
        <p:spPr>
          <a:xfrm>
            <a:off x="45792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81" name="CustomShape 5"/>
          <p:cNvSpPr/>
          <p:nvPr/>
        </p:nvSpPr>
        <p:spPr>
          <a:xfrm>
            <a:off x="256068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82" name="CustomShape 6"/>
          <p:cNvSpPr/>
          <p:nvPr/>
        </p:nvSpPr>
        <p:spPr>
          <a:xfrm>
            <a:off x="466344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83" name="CustomShape 7"/>
          <p:cNvSpPr/>
          <p:nvPr/>
        </p:nvSpPr>
        <p:spPr>
          <a:xfrm>
            <a:off x="676620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84" name="CustomShape 8"/>
          <p:cNvSpPr/>
          <p:nvPr/>
        </p:nvSpPr>
        <p:spPr>
          <a:xfrm flipH="1">
            <a:off x="3236760" y="2185920"/>
            <a:ext cx="10634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5" name="CustomShape 9"/>
          <p:cNvSpPr/>
          <p:nvPr/>
        </p:nvSpPr>
        <p:spPr>
          <a:xfrm>
            <a:off x="4300560" y="2185920"/>
            <a:ext cx="10386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6" name="CustomShape 10"/>
          <p:cNvSpPr/>
          <p:nvPr/>
        </p:nvSpPr>
        <p:spPr>
          <a:xfrm flipH="1">
            <a:off x="1364400" y="3326040"/>
            <a:ext cx="18720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7" name="CustomShape 11"/>
          <p:cNvSpPr/>
          <p:nvPr/>
        </p:nvSpPr>
        <p:spPr>
          <a:xfrm>
            <a:off x="323640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8" name="CustomShape 12"/>
          <p:cNvSpPr/>
          <p:nvPr/>
        </p:nvSpPr>
        <p:spPr>
          <a:xfrm>
            <a:off x="533952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9" name="CustomShape 13"/>
          <p:cNvSpPr/>
          <p:nvPr/>
        </p:nvSpPr>
        <p:spPr>
          <a:xfrm>
            <a:off x="5339520" y="3326040"/>
            <a:ext cx="23328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0" name="CustomShape 1"/>
          <p:cNvSpPr/>
          <p:nvPr/>
        </p:nvSpPr>
        <p:spPr>
          <a:xfrm>
            <a:off x="3394080" y="1631520"/>
            <a:ext cx="1812240" cy="5536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Avocados?</a:t>
            </a:r>
            <a:endParaRPr b="0" lang="en-US" sz="1400" spc="-1" strike="noStrike">
              <a:latin typeface="Arial"/>
            </a:endParaRPr>
          </a:p>
        </p:txBody>
      </p:sp>
      <p:sp>
        <p:nvSpPr>
          <p:cNvPr id="191" name="CustomShape 2"/>
          <p:cNvSpPr/>
          <p:nvPr/>
        </p:nvSpPr>
        <p:spPr>
          <a:xfrm>
            <a:off x="233028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92" name="CustomShape 3"/>
          <p:cNvSpPr/>
          <p:nvPr/>
        </p:nvSpPr>
        <p:spPr>
          <a:xfrm>
            <a:off x="443304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93" name="CustomShape 4"/>
          <p:cNvSpPr/>
          <p:nvPr/>
        </p:nvSpPr>
        <p:spPr>
          <a:xfrm>
            <a:off x="45792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94" name="CustomShape 5"/>
          <p:cNvSpPr/>
          <p:nvPr/>
        </p:nvSpPr>
        <p:spPr>
          <a:xfrm>
            <a:off x="256068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95" name="CustomShape 6"/>
          <p:cNvSpPr/>
          <p:nvPr/>
        </p:nvSpPr>
        <p:spPr>
          <a:xfrm>
            <a:off x="466344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96" name="CustomShape 7"/>
          <p:cNvSpPr/>
          <p:nvPr/>
        </p:nvSpPr>
        <p:spPr>
          <a:xfrm>
            <a:off x="676620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197" name="CustomShape 8"/>
          <p:cNvSpPr/>
          <p:nvPr/>
        </p:nvSpPr>
        <p:spPr>
          <a:xfrm flipH="1">
            <a:off x="3236760" y="2185920"/>
            <a:ext cx="10634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98" name="CustomShape 9"/>
          <p:cNvSpPr/>
          <p:nvPr/>
        </p:nvSpPr>
        <p:spPr>
          <a:xfrm>
            <a:off x="4300560" y="2185920"/>
            <a:ext cx="10386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99" name="CustomShape 10"/>
          <p:cNvSpPr/>
          <p:nvPr/>
        </p:nvSpPr>
        <p:spPr>
          <a:xfrm flipH="1">
            <a:off x="1364400" y="3326040"/>
            <a:ext cx="18720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00" name="CustomShape 11"/>
          <p:cNvSpPr/>
          <p:nvPr/>
        </p:nvSpPr>
        <p:spPr>
          <a:xfrm>
            <a:off x="323640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01" name="CustomShape 12"/>
          <p:cNvSpPr/>
          <p:nvPr/>
        </p:nvSpPr>
        <p:spPr>
          <a:xfrm>
            <a:off x="533952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02" name="CustomShape 13"/>
          <p:cNvSpPr/>
          <p:nvPr/>
        </p:nvSpPr>
        <p:spPr>
          <a:xfrm>
            <a:off x="5339520" y="3326040"/>
            <a:ext cx="23328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3" name="Google Shape;276;p37" descr=""/>
          <p:cNvPicPr/>
          <p:nvPr/>
        </p:nvPicPr>
        <p:blipFill>
          <a:blip r:embed="rId1">
            <a:alphaModFix amt="60000"/>
          </a:blip>
          <a:stretch/>
        </p:blipFill>
        <p:spPr>
          <a:xfrm>
            <a:off x="-328680" y="-133560"/>
            <a:ext cx="9549000" cy="5371200"/>
          </a:xfrm>
          <a:prstGeom prst="rect">
            <a:avLst/>
          </a:prstGeom>
          <a:ln>
            <a:noFill/>
          </a:ln>
        </p:spPr>
      </p:pic>
      <p:sp>
        <p:nvSpPr>
          <p:cNvPr id="204" name="CustomShape 1"/>
          <p:cNvSpPr/>
          <p:nvPr/>
        </p:nvSpPr>
        <p:spPr>
          <a:xfrm>
            <a:off x="3394080" y="1631520"/>
            <a:ext cx="1812240" cy="5536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a:t>
            </a:r>
            <a:endParaRPr b="0" lang="en-US" sz="1400" spc="-1" strike="noStrike">
              <a:latin typeface="Arial"/>
            </a:endParaRPr>
          </a:p>
        </p:txBody>
      </p:sp>
      <p:sp>
        <p:nvSpPr>
          <p:cNvPr id="205" name="CustomShape 2"/>
          <p:cNvSpPr/>
          <p:nvPr/>
        </p:nvSpPr>
        <p:spPr>
          <a:xfrm>
            <a:off x="233028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206" name="CustomShape 3"/>
          <p:cNvSpPr/>
          <p:nvPr/>
        </p:nvSpPr>
        <p:spPr>
          <a:xfrm>
            <a:off x="4433040" y="277200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207" name="CustomShape 4"/>
          <p:cNvSpPr/>
          <p:nvPr/>
        </p:nvSpPr>
        <p:spPr>
          <a:xfrm>
            <a:off x="45792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208" name="CustomShape 5"/>
          <p:cNvSpPr/>
          <p:nvPr/>
        </p:nvSpPr>
        <p:spPr>
          <a:xfrm>
            <a:off x="256068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209" name="CustomShape 6"/>
          <p:cNvSpPr/>
          <p:nvPr/>
        </p:nvSpPr>
        <p:spPr>
          <a:xfrm>
            <a:off x="466344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210" name="CustomShape 7"/>
          <p:cNvSpPr/>
          <p:nvPr/>
        </p:nvSpPr>
        <p:spPr>
          <a:xfrm>
            <a:off x="6766200" y="3912120"/>
            <a:ext cx="1812240" cy="553680"/>
          </a:xfrm>
          <a:prstGeom prst="roundRect">
            <a:avLst>
              <a:gd name="adj" fmla="val 16667"/>
            </a:avLst>
          </a:prstGeom>
          <a:noFill/>
          <a:ln w="38160">
            <a:solidFill>
              <a:srgbClr val="000000"/>
            </a:solidFill>
            <a:round/>
          </a:ln>
        </p:spPr>
        <p:style>
          <a:lnRef idx="0"/>
          <a:fillRef idx="0"/>
          <a:effectRef idx="0"/>
          <a:fontRef idx="minor"/>
        </p:style>
      </p:sp>
      <p:sp>
        <p:nvSpPr>
          <p:cNvPr id="211" name="CustomShape 8"/>
          <p:cNvSpPr/>
          <p:nvPr/>
        </p:nvSpPr>
        <p:spPr>
          <a:xfrm flipH="1">
            <a:off x="3236760" y="2185920"/>
            <a:ext cx="10634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2" name="CustomShape 9"/>
          <p:cNvSpPr/>
          <p:nvPr/>
        </p:nvSpPr>
        <p:spPr>
          <a:xfrm>
            <a:off x="4300560" y="2185920"/>
            <a:ext cx="10386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3" name="CustomShape 10"/>
          <p:cNvSpPr/>
          <p:nvPr/>
        </p:nvSpPr>
        <p:spPr>
          <a:xfrm flipH="1">
            <a:off x="1364400" y="3326040"/>
            <a:ext cx="18720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4" name="CustomShape 11"/>
          <p:cNvSpPr/>
          <p:nvPr/>
        </p:nvSpPr>
        <p:spPr>
          <a:xfrm>
            <a:off x="323640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5" name="CustomShape 12"/>
          <p:cNvSpPr/>
          <p:nvPr/>
        </p:nvSpPr>
        <p:spPr>
          <a:xfrm>
            <a:off x="5339520" y="3326040"/>
            <a:ext cx="23004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6" name="CustomShape 13"/>
          <p:cNvSpPr/>
          <p:nvPr/>
        </p:nvSpPr>
        <p:spPr>
          <a:xfrm>
            <a:off x="5339520" y="3326040"/>
            <a:ext cx="2332800" cy="5857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217" name="Google Shape;290;p37" descr=""/>
          <p:cNvPicPr/>
          <p:nvPr/>
        </p:nvPicPr>
        <p:blipFill>
          <a:blip r:embed="rId2"/>
          <a:srcRect l="0" t="0" r="0" b="19638"/>
          <a:stretch/>
        </p:blipFill>
        <p:spPr>
          <a:xfrm>
            <a:off x="3445560" y="396000"/>
            <a:ext cx="1769040" cy="115236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8" name="TextShape 1"/>
          <p:cNvSpPr txBox="1"/>
          <p:nvPr/>
        </p:nvSpPr>
        <p:spPr>
          <a:xfrm>
            <a:off x="398880" y="2571840"/>
            <a:ext cx="8520120" cy="572400"/>
          </a:xfrm>
          <a:prstGeom prst="rect">
            <a:avLst/>
          </a:prstGeom>
          <a:noFill/>
          <a:ln>
            <a:noFill/>
          </a:ln>
        </p:spPr>
        <p:txBody>
          <a:bodyPr tIns="91440" bIns="91440">
            <a:noAutofit/>
          </a:bodyPr>
          <a:p>
            <a:pPr>
              <a:lnSpc>
                <a:spcPct val="100000"/>
              </a:lnSpc>
            </a:pPr>
            <a:r>
              <a:rPr b="1" lang="en-US" sz="4800" spc="-1" strike="noStrike">
                <a:solidFill>
                  <a:srgbClr val="000000"/>
                </a:solidFill>
                <a:latin typeface="Open Sans"/>
                <a:ea typeface="Open Sans"/>
              </a:rPr>
              <a:t>Step 1</a:t>
            </a:r>
            <a:br/>
            <a:r>
              <a:rPr b="0" lang="en-US" sz="3000" spc="-1" strike="noStrike">
                <a:solidFill>
                  <a:srgbClr val="000000"/>
                </a:solidFill>
                <a:latin typeface="Open Sans"/>
                <a:ea typeface="Open Sans"/>
              </a:rPr>
              <a:t>Identify which Feature separates the data the best. </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9" name="Table 1"/>
          <p:cNvGraphicFramePr/>
          <p:nvPr/>
        </p:nvGraphicFramePr>
        <p:xfrm>
          <a:off x="378720" y="1020960"/>
          <a:ext cx="1979640" cy="3025080"/>
        </p:xfrm>
        <a:graphic>
          <a:graphicData uri="http://schemas.openxmlformats.org/drawingml/2006/table">
            <a:tbl>
              <a:tblPr/>
              <a:tblGrid>
                <a:gridCol w="989640"/>
                <a:gridCol w="990000"/>
              </a:tblGrid>
              <a:tr h="909360">
                <a:tc>
                  <a:txBody>
                    <a:bodyPr lIns="91080" rIns="91080" tIns="91080" b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220" name="CustomShape 2"/>
          <p:cNvSpPr/>
          <p:nvPr/>
        </p:nvSpPr>
        <p:spPr>
          <a:xfrm>
            <a:off x="4910760" y="12546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21" name="CustomShape 3"/>
          <p:cNvSpPr/>
          <p:nvPr/>
        </p:nvSpPr>
        <p:spPr>
          <a:xfrm>
            <a:off x="379800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222" name="CustomShape 4"/>
          <p:cNvSpPr/>
          <p:nvPr/>
        </p:nvSpPr>
        <p:spPr>
          <a:xfrm>
            <a:off x="394704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23" name="CustomShape 5"/>
          <p:cNvSpPr/>
          <p:nvPr/>
        </p:nvSpPr>
        <p:spPr>
          <a:xfrm flipH="1">
            <a:off x="4755240" y="182736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24" name="CustomShape 6"/>
          <p:cNvSpPr/>
          <p:nvPr/>
        </p:nvSpPr>
        <p:spPr>
          <a:xfrm>
            <a:off x="5817240" y="182736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25" name="CustomShape 7"/>
          <p:cNvSpPr/>
          <p:nvPr/>
        </p:nvSpPr>
        <p:spPr>
          <a:xfrm>
            <a:off x="473652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26" name="CustomShape 8"/>
          <p:cNvSpPr/>
          <p:nvPr/>
        </p:nvSpPr>
        <p:spPr>
          <a:xfrm>
            <a:off x="655956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27" name="CustomShape 9"/>
          <p:cNvSpPr/>
          <p:nvPr/>
        </p:nvSpPr>
        <p:spPr>
          <a:xfrm>
            <a:off x="597744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228" name="CustomShape 10"/>
          <p:cNvSpPr/>
          <p:nvPr/>
        </p:nvSpPr>
        <p:spPr>
          <a:xfrm>
            <a:off x="612612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29" name="Table 1"/>
          <p:cNvGraphicFramePr/>
          <p:nvPr/>
        </p:nvGraphicFramePr>
        <p:xfrm>
          <a:off x="378720" y="1020960"/>
          <a:ext cx="1979640" cy="3025080"/>
        </p:xfrm>
        <a:graphic>
          <a:graphicData uri="http://schemas.openxmlformats.org/drawingml/2006/table">
            <a:tbl>
              <a:tblPr/>
              <a:tblGrid>
                <a:gridCol w="989640"/>
                <a:gridCol w="990000"/>
              </a:tblGrid>
              <a:tr h="909360">
                <a:tc>
                  <a:txBody>
                    <a:bodyPr lIns="91080" rIns="91080" tIns="91080" b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230" name="CustomShape 2"/>
          <p:cNvSpPr/>
          <p:nvPr/>
        </p:nvSpPr>
        <p:spPr>
          <a:xfrm>
            <a:off x="4910760" y="12546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31" name="CustomShape 3"/>
          <p:cNvSpPr/>
          <p:nvPr/>
        </p:nvSpPr>
        <p:spPr>
          <a:xfrm>
            <a:off x="379800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232" name="CustomShape 4"/>
          <p:cNvSpPr/>
          <p:nvPr/>
        </p:nvSpPr>
        <p:spPr>
          <a:xfrm>
            <a:off x="394704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33" name="CustomShape 5"/>
          <p:cNvSpPr/>
          <p:nvPr/>
        </p:nvSpPr>
        <p:spPr>
          <a:xfrm flipH="1">
            <a:off x="4755240" y="182736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34" name="CustomShape 6"/>
          <p:cNvSpPr/>
          <p:nvPr/>
        </p:nvSpPr>
        <p:spPr>
          <a:xfrm>
            <a:off x="5817240" y="182736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35" name="CustomShape 7"/>
          <p:cNvSpPr/>
          <p:nvPr/>
        </p:nvSpPr>
        <p:spPr>
          <a:xfrm>
            <a:off x="473652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36" name="CustomShape 8"/>
          <p:cNvSpPr/>
          <p:nvPr/>
        </p:nvSpPr>
        <p:spPr>
          <a:xfrm>
            <a:off x="655956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37" name="CustomShape 9"/>
          <p:cNvSpPr/>
          <p:nvPr/>
        </p:nvSpPr>
        <p:spPr>
          <a:xfrm>
            <a:off x="597744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a:t>
            </a:r>
            <a:endParaRPr b="0" lang="en-US" sz="1400" spc="-1" strike="noStrike">
              <a:latin typeface="Arial"/>
            </a:endParaRPr>
          </a:p>
          <a:p>
            <a:pPr>
              <a:lnSpc>
                <a:spcPct val="100000"/>
              </a:lnSpc>
            </a:pPr>
            <a:endParaRPr b="0" lang="en-US" sz="1400" spc="-1" strike="noStrike">
              <a:latin typeface="Arial"/>
            </a:endParaRPr>
          </a:p>
        </p:txBody>
      </p:sp>
      <p:sp>
        <p:nvSpPr>
          <p:cNvPr id="238" name="CustomShape 10"/>
          <p:cNvSpPr/>
          <p:nvPr/>
        </p:nvSpPr>
        <p:spPr>
          <a:xfrm>
            <a:off x="612612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39" name="CustomShape 11"/>
          <p:cNvSpPr/>
          <p:nvPr/>
        </p:nvSpPr>
        <p:spPr>
          <a:xfrm>
            <a:off x="2404800" y="2116080"/>
            <a:ext cx="3874680" cy="2670120"/>
          </a:xfrm>
          <a:prstGeom prst="curvedConnector3">
            <a:avLst>
              <a:gd name="adj1" fmla="val 13322"/>
            </a:avLst>
          </a:prstGeom>
          <a:noFill/>
          <a:ln w="9360">
            <a:solidFill>
              <a:schemeClr val="dk2"/>
            </a:solidFill>
            <a:round/>
          </a:ln>
        </p:spPr>
        <p:style>
          <a:lnRef idx="0"/>
          <a:fillRef idx="0"/>
          <a:effectRef idx="0"/>
          <a:fontRef idx="minor"/>
        </p:style>
      </p:sp>
      <p:sp>
        <p:nvSpPr>
          <p:cNvPr id="240" name="CustomShape 12"/>
          <p:cNvSpPr/>
          <p:nvPr/>
        </p:nvSpPr>
        <p:spPr>
          <a:xfrm flipH="1" rot="10800000">
            <a:off x="6273360" y="3779640"/>
            <a:ext cx="808920" cy="10195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41" name="Table 1"/>
          <p:cNvGraphicFramePr/>
          <p:nvPr/>
        </p:nvGraphicFramePr>
        <p:xfrm>
          <a:off x="378720" y="1020960"/>
          <a:ext cx="1979640" cy="3025080"/>
        </p:xfrm>
        <a:graphic>
          <a:graphicData uri="http://schemas.openxmlformats.org/drawingml/2006/table">
            <a:tbl>
              <a:tblPr/>
              <a:tblGrid>
                <a:gridCol w="989640"/>
                <a:gridCol w="990000"/>
              </a:tblGrid>
              <a:tr h="909360">
                <a:tc>
                  <a:txBody>
                    <a:bodyPr lIns="91080" rIns="91080" tIns="91080" b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242" name="CustomShape 2"/>
          <p:cNvSpPr/>
          <p:nvPr/>
        </p:nvSpPr>
        <p:spPr>
          <a:xfrm>
            <a:off x="4910760" y="12546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43" name="CustomShape 3"/>
          <p:cNvSpPr/>
          <p:nvPr/>
        </p:nvSpPr>
        <p:spPr>
          <a:xfrm>
            <a:off x="379800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244" name="CustomShape 4"/>
          <p:cNvSpPr/>
          <p:nvPr/>
        </p:nvSpPr>
        <p:spPr>
          <a:xfrm>
            <a:off x="394704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45" name="CustomShape 5"/>
          <p:cNvSpPr/>
          <p:nvPr/>
        </p:nvSpPr>
        <p:spPr>
          <a:xfrm flipH="1">
            <a:off x="4755240" y="182736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46" name="CustomShape 6"/>
          <p:cNvSpPr/>
          <p:nvPr/>
        </p:nvSpPr>
        <p:spPr>
          <a:xfrm>
            <a:off x="5817240" y="182736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47" name="CustomShape 7"/>
          <p:cNvSpPr/>
          <p:nvPr/>
        </p:nvSpPr>
        <p:spPr>
          <a:xfrm>
            <a:off x="473652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48" name="CustomShape 8"/>
          <p:cNvSpPr/>
          <p:nvPr/>
        </p:nvSpPr>
        <p:spPr>
          <a:xfrm>
            <a:off x="655956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49" name="CustomShape 9"/>
          <p:cNvSpPr/>
          <p:nvPr/>
        </p:nvSpPr>
        <p:spPr>
          <a:xfrm>
            <a:off x="597744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a:t>
            </a:r>
            <a:endParaRPr b="0" lang="en-US" sz="1400" spc="-1" strike="noStrike">
              <a:latin typeface="Arial"/>
            </a:endParaRPr>
          </a:p>
          <a:p>
            <a:pPr>
              <a:lnSpc>
                <a:spcPct val="100000"/>
              </a:lnSpc>
            </a:pPr>
            <a:endParaRPr b="0" lang="en-US" sz="1400" spc="-1" strike="noStrike">
              <a:latin typeface="Arial"/>
            </a:endParaRPr>
          </a:p>
        </p:txBody>
      </p:sp>
      <p:sp>
        <p:nvSpPr>
          <p:cNvPr id="250" name="CustomShape 10"/>
          <p:cNvSpPr/>
          <p:nvPr/>
        </p:nvSpPr>
        <p:spPr>
          <a:xfrm>
            <a:off x="612612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51" name="CustomShape 11"/>
          <p:cNvSpPr/>
          <p:nvPr/>
        </p:nvSpPr>
        <p:spPr>
          <a:xfrm>
            <a:off x="2468880" y="2556000"/>
            <a:ext cx="1401840" cy="9619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2"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83"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84" name="Google Shape;68;p15" descr=""/>
          <p:cNvPicPr/>
          <p:nvPr/>
        </p:nvPicPr>
        <p:blipFill>
          <a:blip r:embed="rId1"/>
          <a:stretch/>
        </p:blipFill>
        <p:spPr>
          <a:xfrm>
            <a:off x="976680" y="0"/>
            <a:ext cx="7190280" cy="514332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52" name="Table 1"/>
          <p:cNvGraphicFramePr/>
          <p:nvPr/>
        </p:nvGraphicFramePr>
        <p:xfrm>
          <a:off x="378720" y="1020960"/>
          <a:ext cx="1979640" cy="3025080"/>
        </p:xfrm>
        <a:graphic>
          <a:graphicData uri="http://schemas.openxmlformats.org/drawingml/2006/table">
            <a:tbl>
              <a:tblPr/>
              <a:tblGrid>
                <a:gridCol w="989640"/>
                <a:gridCol w="990000"/>
              </a:tblGrid>
              <a:tr h="909360">
                <a:tc>
                  <a:txBody>
                    <a:bodyPr lIns="91080" rIns="91080" tIns="91080" b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253" name="CustomShape 2"/>
          <p:cNvSpPr/>
          <p:nvPr/>
        </p:nvSpPr>
        <p:spPr>
          <a:xfrm>
            <a:off x="4910760" y="12546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54" name="CustomShape 3"/>
          <p:cNvSpPr/>
          <p:nvPr/>
        </p:nvSpPr>
        <p:spPr>
          <a:xfrm>
            <a:off x="379800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a:t>
            </a:r>
            <a:endParaRPr b="0" lang="en-US" sz="1400" spc="-1" strike="noStrike">
              <a:latin typeface="Arial"/>
            </a:endParaRPr>
          </a:p>
          <a:p>
            <a:pPr>
              <a:lnSpc>
                <a:spcPct val="100000"/>
              </a:lnSpc>
            </a:pPr>
            <a:endParaRPr b="0" lang="en-US" sz="1400" spc="-1" strike="noStrike">
              <a:latin typeface="Arial"/>
            </a:endParaRPr>
          </a:p>
        </p:txBody>
      </p:sp>
      <p:sp>
        <p:nvSpPr>
          <p:cNvPr id="255" name="CustomShape 4"/>
          <p:cNvSpPr/>
          <p:nvPr/>
        </p:nvSpPr>
        <p:spPr>
          <a:xfrm>
            <a:off x="394704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56" name="CustomShape 5"/>
          <p:cNvSpPr/>
          <p:nvPr/>
        </p:nvSpPr>
        <p:spPr>
          <a:xfrm flipH="1">
            <a:off x="4755240" y="182736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57" name="CustomShape 6"/>
          <p:cNvSpPr/>
          <p:nvPr/>
        </p:nvSpPr>
        <p:spPr>
          <a:xfrm>
            <a:off x="5817240" y="182736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58" name="CustomShape 7"/>
          <p:cNvSpPr/>
          <p:nvPr/>
        </p:nvSpPr>
        <p:spPr>
          <a:xfrm>
            <a:off x="473652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59" name="CustomShape 8"/>
          <p:cNvSpPr/>
          <p:nvPr/>
        </p:nvSpPr>
        <p:spPr>
          <a:xfrm>
            <a:off x="655956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60" name="CustomShape 9"/>
          <p:cNvSpPr/>
          <p:nvPr/>
        </p:nvSpPr>
        <p:spPr>
          <a:xfrm>
            <a:off x="597744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a:t>
            </a:r>
            <a:endParaRPr b="0" lang="en-US" sz="1400" spc="-1" strike="noStrike">
              <a:latin typeface="Arial"/>
            </a:endParaRPr>
          </a:p>
          <a:p>
            <a:pPr>
              <a:lnSpc>
                <a:spcPct val="100000"/>
              </a:lnSpc>
            </a:pPr>
            <a:endParaRPr b="0" lang="en-US" sz="1400" spc="-1" strike="noStrike">
              <a:latin typeface="Arial"/>
            </a:endParaRPr>
          </a:p>
        </p:txBody>
      </p:sp>
      <p:sp>
        <p:nvSpPr>
          <p:cNvPr id="261" name="CustomShape 10"/>
          <p:cNvSpPr/>
          <p:nvPr/>
        </p:nvSpPr>
        <p:spPr>
          <a:xfrm>
            <a:off x="612612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62" name="CustomShape 11"/>
          <p:cNvSpPr/>
          <p:nvPr/>
        </p:nvSpPr>
        <p:spPr>
          <a:xfrm>
            <a:off x="2404800" y="3199680"/>
            <a:ext cx="2224080" cy="38844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63" name="Table 1"/>
          <p:cNvGraphicFramePr/>
          <p:nvPr/>
        </p:nvGraphicFramePr>
        <p:xfrm>
          <a:off x="378720" y="1020960"/>
          <a:ext cx="1979640" cy="3025080"/>
        </p:xfrm>
        <a:graphic>
          <a:graphicData uri="http://schemas.openxmlformats.org/drawingml/2006/table">
            <a:tbl>
              <a:tblPr/>
              <a:tblGrid>
                <a:gridCol w="989640"/>
                <a:gridCol w="990000"/>
              </a:tblGrid>
              <a:tr h="909360">
                <a:tc>
                  <a:txBody>
                    <a:bodyPr lIns="91080" rIns="91080" tIns="91080" b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r>
            </a:tbl>
          </a:graphicData>
        </a:graphic>
      </p:graphicFrame>
      <p:sp>
        <p:nvSpPr>
          <p:cNvPr id="264" name="CustomShape 2"/>
          <p:cNvSpPr/>
          <p:nvPr/>
        </p:nvSpPr>
        <p:spPr>
          <a:xfrm>
            <a:off x="4910760" y="12546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65" name="CustomShape 3"/>
          <p:cNvSpPr/>
          <p:nvPr/>
        </p:nvSpPr>
        <p:spPr>
          <a:xfrm>
            <a:off x="379800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266" name="CustomShape 4"/>
          <p:cNvSpPr/>
          <p:nvPr/>
        </p:nvSpPr>
        <p:spPr>
          <a:xfrm>
            <a:off x="394704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67" name="CustomShape 5"/>
          <p:cNvSpPr/>
          <p:nvPr/>
        </p:nvSpPr>
        <p:spPr>
          <a:xfrm flipH="1">
            <a:off x="4755240" y="182736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68" name="CustomShape 6"/>
          <p:cNvSpPr/>
          <p:nvPr/>
        </p:nvSpPr>
        <p:spPr>
          <a:xfrm>
            <a:off x="5817240" y="182736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69" name="CustomShape 7"/>
          <p:cNvSpPr/>
          <p:nvPr/>
        </p:nvSpPr>
        <p:spPr>
          <a:xfrm>
            <a:off x="473652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70" name="CustomShape 8"/>
          <p:cNvSpPr/>
          <p:nvPr/>
        </p:nvSpPr>
        <p:spPr>
          <a:xfrm>
            <a:off x="6559560" y="2007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71" name="CustomShape 9"/>
          <p:cNvSpPr/>
          <p:nvPr/>
        </p:nvSpPr>
        <p:spPr>
          <a:xfrm>
            <a:off x="5977440" y="2746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272" name="CustomShape 10"/>
          <p:cNvSpPr/>
          <p:nvPr/>
        </p:nvSpPr>
        <p:spPr>
          <a:xfrm>
            <a:off x="6126120" y="3189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73" name="CustomShape 11"/>
          <p:cNvSpPr/>
          <p:nvPr/>
        </p:nvSpPr>
        <p:spPr>
          <a:xfrm>
            <a:off x="3634560" y="4093200"/>
            <a:ext cx="4702320" cy="71208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Not bad, but not Perfect.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CustomShape 1"/>
          <p:cNvSpPr/>
          <p:nvPr/>
        </p:nvSpPr>
        <p:spPr>
          <a:xfrm>
            <a:off x="1253160" y="11545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75" name="CustomShape 2"/>
          <p:cNvSpPr/>
          <p:nvPr/>
        </p:nvSpPr>
        <p:spPr>
          <a:xfrm>
            <a:off x="140400" y="26467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276" name="CustomShape 3"/>
          <p:cNvSpPr/>
          <p:nvPr/>
        </p:nvSpPr>
        <p:spPr>
          <a:xfrm>
            <a:off x="289440" y="30898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77" name="CustomShape 4"/>
          <p:cNvSpPr/>
          <p:nvPr/>
        </p:nvSpPr>
        <p:spPr>
          <a:xfrm flipH="1">
            <a:off x="1097640" y="172728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78" name="CustomShape 5"/>
          <p:cNvSpPr/>
          <p:nvPr/>
        </p:nvSpPr>
        <p:spPr>
          <a:xfrm>
            <a:off x="2159640" y="172728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79" name="CustomShape 6"/>
          <p:cNvSpPr/>
          <p:nvPr/>
        </p:nvSpPr>
        <p:spPr>
          <a:xfrm>
            <a:off x="1078920" y="19072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80" name="CustomShape 7"/>
          <p:cNvSpPr/>
          <p:nvPr/>
        </p:nvSpPr>
        <p:spPr>
          <a:xfrm>
            <a:off x="2901960" y="19072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81" name="CustomShape 8"/>
          <p:cNvSpPr/>
          <p:nvPr/>
        </p:nvSpPr>
        <p:spPr>
          <a:xfrm>
            <a:off x="2319840" y="26467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282" name="CustomShape 9"/>
          <p:cNvSpPr/>
          <p:nvPr/>
        </p:nvSpPr>
        <p:spPr>
          <a:xfrm>
            <a:off x="2468520" y="30898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83" name="CustomShape 10"/>
          <p:cNvSpPr/>
          <p:nvPr/>
        </p:nvSpPr>
        <p:spPr>
          <a:xfrm>
            <a:off x="5835960" y="11466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84" name="CustomShape 11"/>
          <p:cNvSpPr/>
          <p:nvPr/>
        </p:nvSpPr>
        <p:spPr>
          <a:xfrm>
            <a:off x="4723200" y="2638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139</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0</a:t>
            </a:r>
            <a:endParaRPr b="0" lang="en-US" sz="1400" spc="-1" strike="noStrike">
              <a:latin typeface="Arial"/>
            </a:endParaRPr>
          </a:p>
          <a:p>
            <a:pPr>
              <a:lnSpc>
                <a:spcPct val="100000"/>
              </a:lnSpc>
            </a:pPr>
            <a:endParaRPr b="0" lang="en-US" sz="1400" spc="-1" strike="noStrike">
              <a:latin typeface="Arial"/>
            </a:endParaRPr>
          </a:p>
        </p:txBody>
      </p:sp>
      <p:sp>
        <p:nvSpPr>
          <p:cNvPr id="285" name="CustomShape 12"/>
          <p:cNvSpPr/>
          <p:nvPr/>
        </p:nvSpPr>
        <p:spPr>
          <a:xfrm>
            <a:off x="4872240" y="3081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86" name="CustomShape 13"/>
          <p:cNvSpPr/>
          <p:nvPr/>
        </p:nvSpPr>
        <p:spPr>
          <a:xfrm flipH="1">
            <a:off x="5680440" y="171936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87" name="CustomShape 14"/>
          <p:cNvSpPr/>
          <p:nvPr/>
        </p:nvSpPr>
        <p:spPr>
          <a:xfrm>
            <a:off x="6742080" y="171936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88" name="CustomShape 15"/>
          <p:cNvSpPr/>
          <p:nvPr/>
        </p:nvSpPr>
        <p:spPr>
          <a:xfrm>
            <a:off x="5661720" y="18993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89" name="CustomShape 16"/>
          <p:cNvSpPr/>
          <p:nvPr/>
        </p:nvSpPr>
        <p:spPr>
          <a:xfrm>
            <a:off x="7484760" y="18993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90" name="CustomShape 17"/>
          <p:cNvSpPr/>
          <p:nvPr/>
        </p:nvSpPr>
        <p:spPr>
          <a:xfrm>
            <a:off x="6902280" y="2638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73</a:t>
            </a:r>
            <a:endParaRPr b="0" lang="en-US" sz="1400" spc="-1" strike="noStrike">
              <a:latin typeface="Arial"/>
            </a:endParaRPr>
          </a:p>
          <a:p>
            <a:pPr>
              <a:lnSpc>
                <a:spcPct val="100000"/>
              </a:lnSpc>
            </a:pPr>
            <a:endParaRPr b="0" lang="en-US" sz="1400" spc="-1" strike="noStrike">
              <a:latin typeface="Arial"/>
            </a:endParaRPr>
          </a:p>
        </p:txBody>
      </p:sp>
      <p:sp>
        <p:nvSpPr>
          <p:cNvPr id="291" name="CustomShape 18"/>
          <p:cNvSpPr/>
          <p:nvPr/>
        </p:nvSpPr>
        <p:spPr>
          <a:xfrm>
            <a:off x="7051320" y="3081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92" name="CustomShape 19"/>
          <p:cNvSpPr/>
          <p:nvPr/>
        </p:nvSpPr>
        <p:spPr>
          <a:xfrm>
            <a:off x="1583280" y="3990240"/>
            <a:ext cx="1649160" cy="71208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Not bad</a:t>
            </a:r>
            <a:endParaRPr b="0" lang="en-US" sz="2400" spc="-1" strike="noStrike">
              <a:latin typeface="Arial"/>
            </a:endParaRPr>
          </a:p>
        </p:txBody>
      </p:sp>
      <p:sp>
        <p:nvSpPr>
          <p:cNvPr id="293" name="CustomShape 20"/>
          <p:cNvSpPr/>
          <p:nvPr/>
        </p:nvSpPr>
        <p:spPr>
          <a:xfrm>
            <a:off x="6069960" y="4055400"/>
            <a:ext cx="1649160" cy="71208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Perfect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4" name="CustomShape 1"/>
          <p:cNvSpPr/>
          <p:nvPr/>
        </p:nvSpPr>
        <p:spPr>
          <a:xfrm>
            <a:off x="1253160" y="11545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95" name="CustomShape 2"/>
          <p:cNvSpPr/>
          <p:nvPr/>
        </p:nvSpPr>
        <p:spPr>
          <a:xfrm>
            <a:off x="140400" y="26467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ff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296" name="CustomShape 3"/>
          <p:cNvSpPr/>
          <p:nvPr/>
        </p:nvSpPr>
        <p:spPr>
          <a:xfrm>
            <a:off x="289440" y="30898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97" name="CustomShape 4"/>
          <p:cNvSpPr/>
          <p:nvPr/>
        </p:nvSpPr>
        <p:spPr>
          <a:xfrm flipH="1">
            <a:off x="1097640" y="172728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98" name="CustomShape 5"/>
          <p:cNvSpPr/>
          <p:nvPr/>
        </p:nvSpPr>
        <p:spPr>
          <a:xfrm>
            <a:off x="2159640" y="172728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99" name="CustomShape 6"/>
          <p:cNvSpPr/>
          <p:nvPr/>
        </p:nvSpPr>
        <p:spPr>
          <a:xfrm>
            <a:off x="1078920" y="19072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00" name="CustomShape 7"/>
          <p:cNvSpPr/>
          <p:nvPr/>
        </p:nvSpPr>
        <p:spPr>
          <a:xfrm>
            <a:off x="2901960" y="19072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01" name="CustomShape 8"/>
          <p:cNvSpPr/>
          <p:nvPr/>
        </p:nvSpPr>
        <p:spPr>
          <a:xfrm>
            <a:off x="2319840" y="26467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ff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02" name="CustomShape 9"/>
          <p:cNvSpPr/>
          <p:nvPr/>
        </p:nvSpPr>
        <p:spPr>
          <a:xfrm>
            <a:off x="2468520" y="30898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03" name="CustomShape 10"/>
          <p:cNvSpPr/>
          <p:nvPr/>
        </p:nvSpPr>
        <p:spPr>
          <a:xfrm>
            <a:off x="5835960" y="11466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04" name="CustomShape 11"/>
          <p:cNvSpPr/>
          <p:nvPr/>
        </p:nvSpPr>
        <p:spPr>
          <a:xfrm>
            <a:off x="4723200" y="2638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38761d"/>
                </a:solidFill>
                <a:latin typeface="Open Sans"/>
                <a:ea typeface="Open Sans"/>
              </a:rPr>
              <a:t>139</a:t>
            </a:r>
            <a:r>
              <a:rPr b="1" lang="en-US" sz="1400" spc="-1" strike="noStrike">
                <a:solidFill>
                  <a:srgbClr val="38761d"/>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274e13"/>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305" name="CustomShape 12"/>
          <p:cNvSpPr/>
          <p:nvPr/>
        </p:nvSpPr>
        <p:spPr>
          <a:xfrm>
            <a:off x="4872240" y="3081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06" name="CustomShape 13"/>
          <p:cNvSpPr/>
          <p:nvPr/>
        </p:nvSpPr>
        <p:spPr>
          <a:xfrm flipH="1">
            <a:off x="5680440" y="171936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07" name="CustomShape 14"/>
          <p:cNvSpPr/>
          <p:nvPr/>
        </p:nvSpPr>
        <p:spPr>
          <a:xfrm>
            <a:off x="6742080" y="171936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08" name="CustomShape 15"/>
          <p:cNvSpPr/>
          <p:nvPr/>
        </p:nvSpPr>
        <p:spPr>
          <a:xfrm>
            <a:off x="5661720" y="18993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09" name="CustomShape 16"/>
          <p:cNvSpPr/>
          <p:nvPr/>
        </p:nvSpPr>
        <p:spPr>
          <a:xfrm>
            <a:off x="7484760" y="18993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10" name="CustomShape 17"/>
          <p:cNvSpPr/>
          <p:nvPr/>
        </p:nvSpPr>
        <p:spPr>
          <a:xfrm>
            <a:off x="6902280" y="2638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274e13"/>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274e13"/>
                </a:solidFill>
                <a:latin typeface="Open Sans"/>
                <a:ea typeface="Open Sans"/>
              </a:rPr>
              <a:t>73</a:t>
            </a:r>
            <a:endParaRPr b="0" lang="en-US" sz="1400" spc="-1" strike="noStrike">
              <a:latin typeface="Arial"/>
            </a:endParaRPr>
          </a:p>
          <a:p>
            <a:pPr>
              <a:lnSpc>
                <a:spcPct val="100000"/>
              </a:lnSpc>
            </a:pPr>
            <a:endParaRPr b="0" lang="en-US" sz="1400" spc="-1" strike="noStrike">
              <a:latin typeface="Arial"/>
            </a:endParaRPr>
          </a:p>
        </p:txBody>
      </p:sp>
      <p:sp>
        <p:nvSpPr>
          <p:cNvPr id="311" name="CustomShape 18"/>
          <p:cNvSpPr/>
          <p:nvPr/>
        </p:nvSpPr>
        <p:spPr>
          <a:xfrm>
            <a:off x="7051320" y="3081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12" name="CustomShape 19"/>
          <p:cNvSpPr/>
          <p:nvPr/>
        </p:nvSpPr>
        <p:spPr>
          <a:xfrm>
            <a:off x="1583280" y="3990240"/>
            <a:ext cx="1649160" cy="71208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Not bad</a:t>
            </a:r>
            <a:endParaRPr b="0" lang="en-US" sz="2400" spc="-1" strike="noStrike">
              <a:latin typeface="Arial"/>
            </a:endParaRPr>
          </a:p>
        </p:txBody>
      </p:sp>
      <p:sp>
        <p:nvSpPr>
          <p:cNvPr id="313" name="CustomShape 20"/>
          <p:cNvSpPr/>
          <p:nvPr/>
        </p:nvSpPr>
        <p:spPr>
          <a:xfrm>
            <a:off x="6069960" y="4055400"/>
            <a:ext cx="1649160" cy="71208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Perfect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4" name="TextShape 1"/>
          <p:cNvSpPr txBox="1"/>
          <p:nvPr/>
        </p:nvSpPr>
        <p:spPr>
          <a:xfrm>
            <a:off x="311760" y="1379160"/>
            <a:ext cx="8520120" cy="572400"/>
          </a:xfrm>
          <a:prstGeom prst="rect">
            <a:avLst/>
          </a:prstGeom>
          <a:noFill/>
          <a:ln>
            <a:noFill/>
          </a:ln>
        </p:spPr>
        <p:txBody>
          <a:bodyPr tIns="91440" bIns="91440">
            <a:noAutofit/>
          </a:bodyPr>
          <a:p>
            <a:pPr>
              <a:lnSpc>
                <a:spcPct val="100000"/>
              </a:lnSpc>
            </a:pPr>
            <a:r>
              <a:rPr b="0" lang="en-US" sz="4800" spc="-1" strike="noStrike">
                <a:solidFill>
                  <a:srgbClr val="000000"/>
                </a:solidFill>
                <a:latin typeface="Open Sans"/>
                <a:ea typeface="Open Sans"/>
              </a:rPr>
              <a:t>You don’t have to be </a:t>
            </a:r>
            <a:r>
              <a:rPr b="1" lang="en-US" sz="4800" spc="-1" strike="noStrike">
                <a:solidFill>
                  <a:srgbClr val="000000"/>
                </a:solidFill>
                <a:latin typeface="Open Sans"/>
                <a:ea typeface="Open Sans"/>
              </a:rPr>
              <a:t>perfect</a:t>
            </a:r>
            <a:r>
              <a:rPr b="0" lang="en-US" sz="4800" spc="-1" strike="noStrike">
                <a:solidFill>
                  <a:srgbClr val="000000"/>
                </a:solidFill>
                <a:latin typeface="Open Sans"/>
                <a:ea typeface="Open Sans"/>
              </a:rPr>
              <a:t>,</a:t>
            </a:r>
            <a:br/>
            <a:r>
              <a:rPr b="0" lang="en-US" sz="4800" spc="-1" strike="noStrike">
                <a:solidFill>
                  <a:srgbClr val="000000"/>
                </a:solidFill>
                <a:latin typeface="Open Sans"/>
                <a:ea typeface="Open Sans"/>
              </a:rPr>
              <a:t>just </a:t>
            </a:r>
            <a:r>
              <a:rPr b="1" lang="en-US" sz="4800" spc="-1" strike="noStrike">
                <a:solidFill>
                  <a:srgbClr val="000000"/>
                </a:solidFill>
                <a:latin typeface="Open Sans"/>
                <a:ea typeface="Open Sans"/>
              </a:rPr>
              <a:t>better</a:t>
            </a:r>
            <a:r>
              <a:rPr b="0" lang="en-US" sz="4800" spc="-1" strike="noStrike">
                <a:solidFill>
                  <a:srgbClr val="000000"/>
                </a:solidFill>
                <a:latin typeface="Open Sans"/>
                <a:ea typeface="Open Sans"/>
              </a:rPr>
              <a:t> than your </a:t>
            </a:r>
            <a:r>
              <a:rPr b="1" lang="en-US" sz="4800" spc="-1" strike="noStrike">
                <a:solidFill>
                  <a:srgbClr val="000000"/>
                </a:solidFill>
                <a:latin typeface="Open Sans"/>
                <a:ea typeface="Open Sans"/>
              </a:rPr>
              <a:t>competitors</a:t>
            </a:r>
            <a:r>
              <a:rPr b="0" lang="en-US" sz="4800" spc="-1" strike="noStrike">
                <a:solidFill>
                  <a:srgbClr val="000000"/>
                </a:solidFill>
                <a:latin typeface="Open Sans"/>
                <a:ea typeface="Open Sans"/>
              </a:rPr>
              <a:t>. </a:t>
            </a:r>
            <a:endParaRPr b="0" lang="en-US" sz="4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TextShape 1"/>
          <p:cNvSpPr txBox="1"/>
          <p:nvPr/>
        </p:nvSpPr>
        <p:spPr>
          <a:xfrm>
            <a:off x="311760" y="1379160"/>
            <a:ext cx="8520120" cy="572400"/>
          </a:xfrm>
          <a:prstGeom prst="rect">
            <a:avLst/>
          </a:prstGeom>
          <a:noFill/>
          <a:ln>
            <a:noFill/>
          </a:ln>
        </p:spPr>
        <p:txBody>
          <a:bodyPr tIns="91440" bIns="91440">
            <a:noAutofit/>
          </a:bodyPr>
          <a:p>
            <a:pPr>
              <a:lnSpc>
                <a:spcPct val="100000"/>
              </a:lnSpc>
            </a:pPr>
            <a:r>
              <a:rPr b="0" lang="en-US" sz="4800" spc="-1" strike="noStrike">
                <a:solidFill>
                  <a:srgbClr val="000000"/>
                </a:solidFill>
                <a:latin typeface="Open Sans"/>
                <a:ea typeface="Open Sans"/>
              </a:rPr>
              <a:t>You don’t have to be </a:t>
            </a:r>
            <a:r>
              <a:rPr b="1" lang="en-US" sz="4800" spc="-1" strike="noStrike">
                <a:solidFill>
                  <a:srgbClr val="000000"/>
                </a:solidFill>
                <a:latin typeface="Open Sans"/>
                <a:ea typeface="Open Sans"/>
              </a:rPr>
              <a:t>perfect</a:t>
            </a:r>
            <a:r>
              <a:rPr b="0" lang="en-US" sz="4800" spc="-1" strike="noStrike">
                <a:solidFill>
                  <a:srgbClr val="000000"/>
                </a:solidFill>
                <a:latin typeface="Open Sans"/>
                <a:ea typeface="Open Sans"/>
              </a:rPr>
              <a:t>,</a:t>
            </a:r>
            <a:br/>
            <a:r>
              <a:rPr b="0" lang="en-US" sz="4800" spc="-1" strike="noStrike">
                <a:solidFill>
                  <a:srgbClr val="000000"/>
                </a:solidFill>
                <a:latin typeface="Open Sans"/>
                <a:ea typeface="Open Sans"/>
              </a:rPr>
              <a:t>just </a:t>
            </a:r>
            <a:r>
              <a:rPr b="1" lang="en-US" sz="4800" spc="-1" strike="noStrike">
                <a:solidFill>
                  <a:srgbClr val="000000"/>
                </a:solidFill>
                <a:latin typeface="Open Sans"/>
                <a:ea typeface="Open Sans"/>
              </a:rPr>
              <a:t>better</a:t>
            </a:r>
            <a:r>
              <a:rPr b="0" lang="en-US" sz="4800" spc="-1" strike="noStrike">
                <a:solidFill>
                  <a:srgbClr val="000000"/>
                </a:solidFill>
                <a:latin typeface="Open Sans"/>
                <a:ea typeface="Open Sans"/>
              </a:rPr>
              <a:t> than your </a:t>
            </a:r>
            <a:r>
              <a:rPr b="1" lang="en-US" sz="4800" spc="-1" strike="noStrike">
                <a:solidFill>
                  <a:srgbClr val="000000"/>
                </a:solidFill>
                <a:latin typeface="Open Sans"/>
                <a:ea typeface="Open Sans"/>
              </a:rPr>
              <a:t>competitors</a:t>
            </a:r>
            <a:r>
              <a:rPr b="0" lang="en-US" sz="4800" spc="-1" strike="noStrike">
                <a:solidFill>
                  <a:srgbClr val="000000"/>
                </a:solidFill>
                <a:latin typeface="Open Sans"/>
                <a:ea typeface="Open Sans"/>
              </a:rPr>
              <a:t>. </a:t>
            </a:r>
            <a:endParaRPr b="0" lang="en-US" sz="4800" spc="-1" strike="noStrike">
              <a:solidFill>
                <a:srgbClr val="000000"/>
              </a:solidFill>
              <a:latin typeface="Arial"/>
            </a:endParaRPr>
          </a:p>
        </p:txBody>
      </p:sp>
      <p:sp>
        <p:nvSpPr>
          <p:cNvPr id="316" name="CustomShape 2"/>
          <p:cNvSpPr/>
          <p:nvPr/>
        </p:nvSpPr>
        <p:spPr>
          <a:xfrm>
            <a:off x="4372920" y="3467520"/>
            <a:ext cx="4353840" cy="1108080"/>
          </a:xfrm>
          <a:prstGeom prst="rect">
            <a:avLst/>
          </a:prstGeom>
          <a:noFill/>
          <a:ln>
            <a:noFill/>
          </a:ln>
        </p:spPr>
        <p:style>
          <a:lnRef idx="0"/>
          <a:fillRef idx="0"/>
          <a:effectRef idx="0"/>
          <a:fontRef idx="minor"/>
        </p:style>
        <p:txBody>
          <a:bodyPr tIns="91440" bIns="91440">
            <a:noAutofit/>
          </a:bodyPr>
          <a:p>
            <a:pPr>
              <a:lnSpc>
                <a:spcPct val="100000"/>
              </a:lnSpc>
            </a:pPr>
            <a:r>
              <a:rPr b="0" lang="en-US" sz="3600" spc="-1" strike="noStrike">
                <a:solidFill>
                  <a:srgbClr val="000000"/>
                </a:solidFill>
                <a:latin typeface="Open Sans"/>
                <a:ea typeface="Open Sans"/>
              </a:rPr>
              <a:t>-Queen Elizabeth II</a:t>
            </a:r>
            <a:endParaRPr b="0" lang="en-US" sz="3600" spc="-1" strike="noStrike">
              <a:latin typeface="Arial"/>
            </a:endParaRPr>
          </a:p>
          <a:p>
            <a:pPr>
              <a:lnSpc>
                <a:spcPct val="100000"/>
              </a:lnSpc>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7" name="CustomShape 1"/>
          <p:cNvSpPr/>
          <p:nvPr/>
        </p:nvSpPr>
        <p:spPr>
          <a:xfrm>
            <a:off x="1419480" y="3312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318" name="CustomShape 2"/>
          <p:cNvSpPr/>
          <p:nvPr/>
        </p:nvSpPr>
        <p:spPr>
          <a:xfrm>
            <a:off x="306720" y="18234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19" name="CustomShape 3"/>
          <p:cNvSpPr/>
          <p:nvPr/>
        </p:nvSpPr>
        <p:spPr>
          <a:xfrm>
            <a:off x="455760" y="22665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20" name="CustomShape 4"/>
          <p:cNvSpPr/>
          <p:nvPr/>
        </p:nvSpPr>
        <p:spPr>
          <a:xfrm flipH="1">
            <a:off x="1263960" y="90360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21" name="CustomShape 5"/>
          <p:cNvSpPr/>
          <p:nvPr/>
        </p:nvSpPr>
        <p:spPr>
          <a:xfrm>
            <a:off x="2325600" y="90360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22" name="CustomShape 6"/>
          <p:cNvSpPr/>
          <p:nvPr/>
        </p:nvSpPr>
        <p:spPr>
          <a:xfrm>
            <a:off x="1245240" y="10839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23" name="CustomShape 7"/>
          <p:cNvSpPr/>
          <p:nvPr/>
        </p:nvSpPr>
        <p:spPr>
          <a:xfrm>
            <a:off x="3068280" y="10839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24" name="CustomShape 8"/>
          <p:cNvSpPr/>
          <p:nvPr/>
        </p:nvSpPr>
        <p:spPr>
          <a:xfrm>
            <a:off x="2485800" y="18234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37</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127</a:t>
            </a:r>
            <a:endParaRPr b="0" lang="en-US" sz="1400" spc="-1" strike="noStrike">
              <a:latin typeface="Arial"/>
            </a:endParaRPr>
          </a:p>
          <a:p>
            <a:pPr>
              <a:lnSpc>
                <a:spcPct val="100000"/>
              </a:lnSpc>
            </a:pPr>
            <a:endParaRPr b="0" lang="en-US" sz="1400" spc="-1" strike="noStrike">
              <a:latin typeface="Arial"/>
            </a:endParaRPr>
          </a:p>
        </p:txBody>
      </p:sp>
      <p:sp>
        <p:nvSpPr>
          <p:cNvPr id="325" name="CustomShape 9"/>
          <p:cNvSpPr/>
          <p:nvPr/>
        </p:nvSpPr>
        <p:spPr>
          <a:xfrm>
            <a:off x="2634840" y="22665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26" name="CustomShape 10"/>
          <p:cNvSpPr/>
          <p:nvPr/>
        </p:nvSpPr>
        <p:spPr>
          <a:xfrm>
            <a:off x="5926680" y="21697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Eats Avocados?</a:t>
            </a:r>
            <a:endParaRPr b="0" lang="en-US" sz="1400" spc="-1" strike="noStrike">
              <a:latin typeface="Arial"/>
            </a:endParaRPr>
          </a:p>
        </p:txBody>
      </p:sp>
      <p:sp>
        <p:nvSpPr>
          <p:cNvPr id="327" name="CustomShape 11"/>
          <p:cNvSpPr/>
          <p:nvPr/>
        </p:nvSpPr>
        <p:spPr>
          <a:xfrm>
            <a:off x="4814280" y="36619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45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129</a:t>
            </a:r>
            <a:endParaRPr b="0" lang="en-US" sz="1400" spc="-1" strike="noStrike">
              <a:latin typeface="Arial"/>
            </a:endParaRPr>
          </a:p>
          <a:p>
            <a:pPr>
              <a:lnSpc>
                <a:spcPct val="100000"/>
              </a:lnSpc>
            </a:pPr>
            <a:endParaRPr b="0" lang="en-US" sz="1400" spc="-1" strike="noStrike">
              <a:latin typeface="Arial"/>
            </a:endParaRPr>
          </a:p>
        </p:txBody>
      </p:sp>
      <p:sp>
        <p:nvSpPr>
          <p:cNvPr id="328" name="CustomShape 12"/>
          <p:cNvSpPr/>
          <p:nvPr/>
        </p:nvSpPr>
        <p:spPr>
          <a:xfrm>
            <a:off x="4962960" y="41050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29" name="CustomShape 13"/>
          <p:cNvSpPr/>
          <p:nvPr/>
        </p:nvSpPr>
        <p:spPr>
          <a:xfrm flipH="1">
            <a:off x="5771160" y="274248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30" name="CustomShape 14"/>
          <p:cNvSpPr/>
          <p:nvPr/>
        </p:nvSpPr>
        <p:spPr>
          <a:xfrm>
            <a:off x="6833160" y="274248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31" name="CustomShape 15"/>
          <p:cNvSpPr/>
          <p:nvPr/>
        </p:nvSpPr>
        <p:spPr>
          <a:xfrm>
            <a:off x="5752440" y="292284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32" name="CustomShape 16"/>
          <p:cNvSpPr/>
          <p:nvPr/>
        </p:nvSpPr>
        <p:spPr>
          <a:xfrm>
            <a:off x="7575480" y="292284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33" name="CustomShape 17"/>
          <p:cNvSpPr/>
          <p:nvPr/>
        </p:nvSpPr>
        <p:spPr>
          <a:xfrm>
            <a:off x="6993360" y="36619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92</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31</a:t>
            </a:r>
            <a:endParaRPr b="0" lang="en-US" sz="1400" spc="-1" strike="noStrike">
              <a:latin typeface="Arial"/>
            </a:endParaRPr>
          </a:p>
          <a:p>
            <a:pPr>
              <a:lnSpc>
                <a:spcPct val="100000"/>
              </a:lnSpc>
            </a:pPr>
            <a:endParaRPr b="0" lang="en-US" sz="1400" spc="-1" strike="noStrike">
              <a:latin typeface="Arial"/>
            </a:endParaRPr>
          </a:p>
        </p:txBody>
      </p:sp>
      <p:sp>
        <p:nvSpPr>
          <p:cNvPr id="334" name="CustomShape 18"/>
          <p:cNvSpPr/>
          <p:nvPr/>
        </p:nvSpPr>
        <p:spPr>
          <a:xfrm>
            <a:off x="7142400" y="41050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5" name="TextShape 1"/>
          <p:cNvSpPr txBox="1"/>
          <p:nvPr/>
        </p:nvSpPr>
        <p:spPr>
          <a:xfrm>
            <a:off x="311760" y="1646640"/>
            <a:ext cx="8520120" cy="572400"/>
          </a:xfrm>
          <a:prstGeom prst="rect">
            <a:avLst/>
          </a:prstGeom>
          <a:noFill/>
          <a:ln>
            <a:noFill/>
          </a:ln>
        </p:spPr>
        <p:txBody>
          <a:bodyPr tIns="91440" bIns="91440">
            <a:noAutofit/>
          </a:bodyPr>
          <a:p>
            <a:pPr>
              <a:lnSpc>
                <a:spcPct val="100000"/>
              </a:lnSpc>
            </a:pPr>
            <a:r>
              <a:rPr b="0" lang="en-US" sz="3600" spc="-1" strike="noStrike">
                <a:solidFill>
                  <a:srgbClr val="000000"/>
                </a:solidFill>
                <a:latin typeface="Open Sans"/>
                <a:ea typeface="Open Sans"/>
              </a:rPr>
              <a:t>None of the features separates the data perfectly.</a:t>
            </a:r>
            <a:br/>
            <a:r>
              <a:rPr b="0" lang="en-US" sz="3600" spc="-1" strike="noStrike">
                <a:solidFill>
                  <a:srgbClr val="000000"/>
                </a:solidFill>
                <a:latin typeface="Open Sans"/>
                <a:ea typeface="Open Sans"/>
              </a:rPr>
              <a:t>These are all considered </a:t>
            </a:r>
            <a:r>
              <a:rPr b="1" lang="en-US" sz="3600" spc="-1" strike="noStrike">
                <a:solidFill>
                  <a:srgbClr val="000000"/>
                </a:solidFill>
                <a:latin typeface="Open Sans"/>
                <a:ea typeface="Open Sans"/>
              </a:rPr>
              <a:t>“impure”</a:t>
            </a:r>
            <a:r>
              <a:rPr b="0" lang="en-US" sz="3600" spc="-1" strike="noStrike">
                <a:solidFill>
                  <a:srgbClr val="000000"/>
                </a:solidFill>
                <a:latin typeface="Open Sans"/>
                <a:ea typeface="Open Sans"/>
              </a:rPr>
              <a:t>.</a:t>
            </a:r>
            <a:endParaRPr b="0" lang="en-US" sz="36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TextShape 1"/>
          <p:cNvSpPr txBox="1"/>
          <p:nvPr/>
        </p:nvSpPr>
        <p:spPr>
          <a:xfrm>
            <a:off x="311760" y="1757880"/>
            <a:ext cx="8520120" cy="572400"/>
          </a:xfrm>
          <a:prstGeom prst="rect">
            <a:avLst/>
          </a:prstGeom>
          <a:noFill/>
          <a:ln>
            <a:noFill/>
          </a:ln>
        </p:spPr>
        <p:txBody>
          <a:bodyPr tIns="91440" bIns="91440">
            <a:noAutofit/>
          </a:bodyPr>
          <a:p>
            <a:pPr>
              <a:lnSpc>
                <a:spcPct val="100000"/>
              </a:lnSpc>
            </a:pPr>
            <a:r>
              <a:rPr b="1" lang="en-US" sz="3600" spc="-1" strike="noStrike">
                <a:solidFill>
                  <a:srgbClr val="000000"/>
                </a:solidFill>
                <a:latin typeface="Open Sans"/>
                <a:ea typeface="Open Sans"/>
              </a:rPr>
              <a:t>GINI Impurity</a:t>
            </a:r>
            <a:endParaRPr b="0" lang="en-US" sz="3600" spc="-1" strike="noStrike">
              <a:solidFill>
                <a:srgbClr val="000000"/>
              </a:solidFill>
              <a:latin typeface="Arial"/>
            </a:endParaRPr>
          </a:p>
        </p:txBody>
      </p:sp>
      <p:sp>
        <p:nvSpPr>
          <p:cNvPr id="337" name="CustomShape 2"/>
          <p:cNvSpPr/>
          <p:nvPr/>
        </p:nvSpPr>
        <p:spPr>
          <a:xfrm>
            <a:off x="422640" y="2396520"/>
            <a:ext cx="8234280" cy="105768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1 -  (the probability of “Yes”)² - (the probability of “No”)²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0 means the data is not impure</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Going towards 1 is going to be more impure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8" name="CustomShape 1"/>
          <p:cNvSpPr/>
          <p:nvPr/>
        </p:nvSpPr>
        <p:spPr>
          <a:xfrm>
            <a:off x="3637440" y="13266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39" name="CustomShape 2"/>
          <p:cNvSpPr/>
          <p:nvPr/>
        </p:nvSpPr>
        <p:spPr>
          <a:xfrm>
            <a:off x="2524680" y="2818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40" name="CustomShape 3"/>
          <p:cNvSpPr/>
          <p:nvPr/>
        </p:nvSpPr>
        <p:spPr>
          <a:xfrm>
            <a:off x="2673720" y="3261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41" name="CustomShape 4"/>
          <p:cNvSpPr/>
          <p:nvPr/>
        </p:nvSpPr>
        <p:spPr>
          <a:xfrm flipH="1">
            <a:off x="3481920" y="189936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42" name="CustomShape 5"/>
          <p:cNvSpPr/>
          <p:nvPr/>
        </p:nvSpPr>
        <p:spPr>
          <a:xfrm>
            <a:off x="4543560" y="189936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43" name="CustomShape 6"/>
          <p:cNvSpPr/>
          <p:nvPr/>
        </p:nvSpPr>
        <p:spPr>
          <a:xfrm>
            <a:off x="3463200" y="2079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44" name="CustomShape 7"/>
          <p:cNvSpPr/>
          <p:nvPr/>
        </p:nvSpPr>
        <p:spPr>
          <a:xfrm>
            <a:off x="5286240" y="2079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45" name="CustomShape 8"/>
          <p:cNvSpPr/>
          <p:nvPr/>
        </p:nvSpPr>
        <p:spPr>
          <a:xfrm>
            <a:off x="4703760" y="2818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46" name="CustomShape 9"/>
          <p:cNvSpPr/>
          <p:nvPr/>
        </p:nvSpPr>
        <p:spPr>
          <a:xfrm>
            <a:off x="4852800" y="3261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1" lang="en-US" sz="2800" spc="-1" strike="noStrike">
                <a:solidFill>
                  <a:srgbClr val="000000"/>
                </a:solidFill>
                <a:latin typeface="Open Sans"/>
                <a:ea typeface="Open Sans"/>
              </a:rPr>
              <a:t>Supervised Learning</a:t>
            </a:r>
            <a:endParaRPr b="0" lang="en-US" sz="2800" spc="-1" strike="noStrike">
              <a:solidFill>
                <a:srgbClr val="000000"/>
              </a:solidFill>
              <a:latin typeface="Arial"/>
            </a:endParaRPr>
          </a:p>
        </p:txBody>
      </p:sp>
      <p:sp>
        <p:nvSpPr>
          <p:cNvPr id="86" name="TextShape 2"/>
          <p:cNvSpPr txBox="1"/>
          <p:nvPr/>
        </p:nvSpPr>
        <p:spPr>
          <a:xfrm>
            <a:off x="311760" y="1171080"/>
            <a:ext cx="8520120" cy="3416040"/>
          </a:xfrm>
          <a:prstGeom prst="rect">
            <a:avLst/>
          </a:prstGeom>
          <a:noFill/>
          <a:ln>
            <a:noFill/>
          </a:ln>
        </p:spPr>
        <p:txBody>
          <a:bodyPr tIns="91440" bIns="91440">
            <a:noAutofit/>
          </a:bodyPr>
          <a:p>
            <a:pPr>
              <a:lnSpc>
                <a:spcPct val="115000"/>
              </a:lnSpc>
            </a:pPr>
            <a:r>
              <a:rPr b="0" lang="en-US" sz="2000" spc="-1" strike="noStrike">
                <a:solidFill>
                  <a:srgbClr val="000000"/>
                </a:solidFill>
                <a:latin typeface="Arial"/>
                <a:ea typeface="Arial"/>
              </a:rPr>
              <a:t>In supervised learning, we train the machine using data which is well "labeled." It means data is already tagged with the correct answer.</a:t>
            </a:r>
            <a:endParaRPr b="0" lang="en-US" sz="2000" spc="-1" strike="noStrike">
              <a:solidFill>
                <a:srgbClr val="000000"/>
              </a:solidFill>
              <a:latin typeface="Arial"/>
            </a:endParaRPr>
          </a:p>
          <a:p>
            <a:pPr>
              <a:lnSpc>
                <a:spcPct val="115000"/>
              </a:lnSpc>
              <a:spcBef>
                <a:spcPts val="1599"/>
              </a:spcBef>
            </a:pPr>
            <a:r>
              <a:rPr b="0" lang="en-US" sz="2000" spc="-1" strike="noStrike">
                <a:solidFill>
                  <a:srgbClr val="000000"/>
                </a:solidFill>
                <a:latin typeface="Arial"/>
                <a:ea typeface="Arial"/>
              </a:rPr>
              <a:t>A supervised learning algorithm learns from labeled training data, then helps you to predict outcomes for new unlabled data.</a:t>
            </a:r>
            <a:endParaRPr b="0" lang="en-US" sz="2000" spc="-1" strike="noStrike">
              <a:solidFill>
                <a:srgbClr val="000000"/>
              </a:solidFill>
              <a:latin typeface="Arial"/>
            </a:endParaRPr>
          </a:p>
          <a:p>
            <a:pPr>
              <a:lnSpc>
                <a:spcPct val="115000"/>
              </a:lnSpc>
              <a:spcBef>
                <a:spcPts val="1599"/>
              </a:spcBef>
            </a:pPr>
            <a:endParaRPr b="0" lang="en-US" sz="2000" spc="-1" strike="noStrike">
              <a:solidFill>
                <a:srgbClr val="000000"/>
              </a:solidFill>
              <a:latin typeface="Arial"/>
            </a:endParaRPr>
          </a:p>
          <a:p>
            <a:pPr>
              <a:lnSpc>
                <a:spcPct val="115000"/>
              </a:lnSpc>
              <a:spcBef>
                <a:spcPts val="1599"/>
              </a:spcBef>
              <a:spcAft>
                <a:spcPts val="1599"/>
              </a:spcAft>
            </a:pPr>
            <a:endParaRPr b="0" lang="en-US" sz="2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7" name="CustomShape 1"/>
          <p:cNvSpPr/>
          <p:nvPr/>
        </p:nvSpPr>
        <p:spPr>
          <a:xfrm>
            <a:off x="3637440" y="13266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48" name="CustomShape 2"/>
          <p:cNvSpPr/>
          <p:nvPr/>
        </p:nvSpPr>
        <p:spPr>
          <a:xfrm>
            <a:off x="2524680" y="2818800"/>
            <a:ext cx="1915200" cy="1104480"/>
          </a:xfrm>
          <a:prstGeom prst="roundRect">
            <a:avLst>
              <a:gd name="adj" fmla="val 16667"/>
            </a:avLst>
          </a:prstGeom>
          <a:solidFill>
            <a:srgbClr val="6aa84f"/>
          </a:solid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49" name="CustomShape 3"/>
          <p:cNvSpPr/>
          <p:nvPr/>
        </p:nvSpPr>
        <p:spPr>
          <a:xfrm>
            <a:off x="2673720" y="3261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50" name="CustomShape 4"/>
          <p:cNvSpPr/>
          <p:nvPr/>
        </p:nvSpPr>
        <p:spPr>
          <a:xfrm flipH="1">
            <a:off x="3481920" y="189936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51" name="CustomShape 5"/>
          <p:cNvSpPr/>
          <p:nvPr/>
        </p:nvSpPr>
        <p:spPr>
          <a:xfrm>
            <a:off x="4543560" y="189936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52" name="CustomShape 6"/>
          <p:cNvSpPr/>
          <p:nvPr/>
        </p:nvSpPr>
        <p:spPr>
          <a:xfrm>
            <a:off x="3463200" y="2079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53" name="CustomShape 7"/>
          <p:cNvSpPr/>
          <p:nvPr/>
        </p:nvSpPr>
        <p:spPr>
          <a:xfrm>
            <a:off x="5286240" y="207972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54" name="CustomShape 8"/>
          <p:cNvSpPr/>
          <p:nvPr/>
        </p:nvSpPr>
        <p:spPr>
          <a:xfrm>
            <a:off x="4703760" y="28188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55" name="CustomShape 9"/>
          <p:cNvSpPr/>
          <p:nvPr/>
        </p:nvSpPr>
        <p:spPr>
          <a:xfrm>
            <a:off x="4852800" y="32619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56" name="CustomShape 10"/>
          <p:cNvSpPr/>
          <p:nvPr/>
        </p:nvSpPr>
        <p:spPr>
          <a:xfrm>
            <a:off x="1778760" y="4118040"/>
            <a:ext cx="4430880" cy="428040"/>
          </a:xfrm>
          <a:prstGeom prst="rect">
            <a:avLst/>
          </a:prstGeom>
          <a:noFill/>
          <a:ln>
            <a:noFill/>
          </a:ln>
        </p:spPr>
        <p:style>
          <a:lnRef idx="0"/>
          <a:fillRef idx="0"/>
          <a:effectRef idx="0"/>
          <a:fontRef idx="minor"/>
        </p:style>
        <p:txBody>
          <a:bodyPr tIns="91440" bIns="91440">
            <a:noAutofit/>
          </a:bodyPr>
          <a:p>
            <a:pPr>
              <a:lnSpc>
                <a:spcPct val="100000"/>
              </a:lnSpc>
            </a:pPr>
            <a:r>
              <a:rPr b="1" lang="en-US" sz="1400" spc="-1" strike="noStrike">
                <a:solidFill>
                  <a:srgbClr val="000000"/>
                </a:solidFill>
                <a:latin typeface="Open Sans"/>
                <a:ea typeface="Open Sans"/>
              </a:rPr>
              <a:t>Let’s calculate the Impurity of the left leaf</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7" name="CustomShape 1"/>
          <p:cNvSpPr/>
          <p:nvPr/>
        </p:nvSpPr>
        <p:spPr>
          <a:xfrm>
            <a:off x="3614400" y="105336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58" name="CustomShape 2"/>
          <p:cNvSpPr/>
          <p:nvPr/>
        </p:nvSpPr>
        <p:spPr>
          <a:xfrm>
            <a:off x="3763080" y="149652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59" name="CustomShape 3"/>
          <p:cNvSpPr/>
          <p:nvPr/>
        </p:nvSpPr>
        <p:spPr>
          <a:xfrm>
            <a:off x="422640" y="2396520"/>
            <a:ext cx="8234280" cy="105768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=1 -  (the probability of “Yes”)² - (the probability of “No”)²</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0" name="CustomShape 1"/>
          <p:cNvSpPr/>
          <p:nvPr/>
        </p:nvSpPr>
        <p:spPr>
          <a:xfrm>
            <a:off x="3614400" y="105336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61" name="CustomShape 2"/>
          <p:cNvSpPr/>
          <p:nvPr/>
        </p:nvSpPr>
        <p:spPr>
          <a:xfrm>
            <a:off x="3763080" y="149652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62" name="CustomShape 3"/>
          <p:cNvSpPr/>
          <p:nvPr/>
        </p:nvSpPr>
        <p:spPr>
          <a:xfrm>
            <a:off x="422640" y="2396520"/>
            <a:ext cx="8234280" cy="105768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=1 -  (the probability of “Yes”)² - (the probability of “No”)²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=1 - (34 / (34+125) )² - (125/(34+125)²</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3" name="CustomShape 1"/>
          <p:cNvSpPr/>
          <p:nvPr/>
        </p:nvSpPr>
        <p:spPr>
          <a:xfrm>
            <a:off x="3614400" y="105336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64" name="CustomShape 2"/>
          <p:cNvSpPr/>
          <p:nvPr/>
        </p:nvSpPr>
        <p:spPr>
          <a:xfrm>
            <a:off x="3763080" y="149652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65" name="CustomShape 3"/>
          <p:cNvSpPr/>
          <p:nvPr/>
        </p:nvSpPr>
        <p:spPr>
          <a:xfrm>
            <a:off x="422640" y="2396520"/>
            <a:ext cx="8234280" cy="105768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=1 -  (the probability of “Yes”)² - (the probability of “No”)²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=1 - (34 / (34+125) )² - (125/(34+125)²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=0.336</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6"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Quiz:</a:t>
            </a:r>
            <a:endParaRPr b="0" lang="en-US" sz="2800" spc="-1" strike="noStrike">
              <a:solidFill>
                <a:srgbClr val="000000"/>
              </a:solidFill>
              <a:latin typeface="Arial"/>
            </a:endParaRPr>
          </a:p>
        </p:txBody>
      </p:sp>
      <p:sp>
        <p:nvSpPr>
          <p:cNvPr id="367" name="CustomShape 2"/>
          <p:cNvSpPr/>
          <p:nvPr/>
        </p:nvSpPr>
        <p:spPr>
          <a:xfrm>
            <a:off x="3534120" y="54720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68" name="CustomShape 3"/>
          <p:cNvSpPr/>
          <p:nvPr/>
        </p:nvSpPr>
        <p:spPr>
          <a:xfrm>
            <a:off x="3694320" y="14670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69" name="CustomShape 4"/>
          <p:cNvSpPr/>
          <p:nvPr/>
        </p:nvSpPr>
        <p:spPr>
          <a:xfrm>
            <a:off x="3843360" y="19101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70" name="CustomShape 5"/>
          <p:cNvSpPr/>
          <p:nvPr/>
        </p:nvSpPr>
        <p:spPr>
          <a:xfrm>
            <a:off x="2075400" y="2802240"/>
            <a:ext cx="6667920" cy="74916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=1 - (105 / (39+105) )² - (39/(105+39)²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=0.395</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71" name="CustomShape 1"/>
          <p:cNvSpPr/>
          <p:nvPr/>
        </p:nvSpPr>
        <p:spPr>
          <a:xfrm>
            <a:off x="3637440" y="112356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72" name="CustomShape 2"/>
          <p:cNvSpPr/>
          <p:nvPr/>
        </p:nvSpPr>
        <p:spPr>
          <a:xfrm>
            <a:off x="2524680" y="261576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73" name="CustomShape 3"/>
          <p:cNvSpPr/>
          <p:nvPr/>
        </p:nvSpPr>
        <p:spPr>
          <a:xfrm>
            <a:off x="2673720" y="305892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74" name="CustomShape 4"/>
          <p:cNvSpPr/>
          <p:nvPr/>
        </p:nvSpPr>
        <p:spPr>
          <a:xfrm flipH="1">
            <a:off x="3481920" y="169632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75" name="CustomShape 5"/>
          <p:cNvSpPr/>
          <p:nvPr/>
        </p:nvSpPr>
        <p:spPr>
          <a:xfrm>
            <a:off x="4543560" y="169632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76" name="CustomShape 6"/>
          <p:cNvSpPr/>
          <p:nvPr/>
        </p:nvSpPr>
        <p:spPr>
          <a:xfrm>
            <a:off x="3463200" y="18766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77" name="CustomShape 7"/>
          <p:cNvSpPr/>
          <p:nvPr/>
        </p:nvSpPr>
        <p:spPr>
          <a:xfrm>
            <a:off x="5286240" y="18766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78" name="CustomShape 8"/>
          <p:cNvSpPr/>
          <p:nvPr/>
        </p:nvSpPr>
        <p:spPr>
          <a:xfrm>
            <a:off x="4703760" y="261576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79" name="CustomShape 9"/>
          <p:cNvSpPr/>
          <p:nvPr/>
        </p:nvSpPr>
        <p:spPr>
          <a:xfrm>
            <a:off x="4852800" y="305892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80" name="CustomShape 10"/>
          <p:cNvSpPr/>
          <p:nvPr/>
        </p:nvSpPr>
        <p:spPr>
          <a:xfrm>
            <a:off x="4700520" y="3899160"/>
            <a:ext cx="2999520" cy="57240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Gini =0.395</a:t>
            </a:r>
            <a:endParaRPr b="0" lang="en-US" sz="2400" spc="-1" strike="noStrike">
              <a:latin typeface="Arial"/>
            </a:endParaRPr>
          </a:p>
        </p:txBody>
      </p:sp>
      <p:sp>
        <p:nvSpPr>
          <p:cNvPr id="381" name="CustomShape 11"/>
          <p:cNvSpPr/>
          <p:nvPr/>
        </p:nvSpPr>
        <p:spPr>
          <a:xfrm>
            <a:off x="2513160" y="3899160"/>
            <a:ext cx="2999520" cy="57240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Gini =0.336</a:t>
            </a:r>
            <a:endParaRPr b="0" lang="en-US" sz="2400" spc="-1" strike="noStrike">
              <a:latin typeface="Arial"/>
            </a:endParaRPr>
          </a:p>
        </p:txBody>
      </p:sp>
      <p:sp>
        <p:nvSpPr>
          <p:cNvPr id="382" name="CustomShape 12"/>
          <p:cNvSpPr/>
          <p:nvPr/>
        </p:nvSpPr>
        <p:spPr>
          <a:xfrm>
            <a:off x="57240" y="356760"/>
            <a:ext cx="4947840" cy="61812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GINI Impurity for millennial?</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3" name="CustomShape 1"/>
          <p:cNvSpPr/>
          <p:nvPr/>
        </p:nvSpPr>
        <p:spPr>
          <a:xfrm>
            <a:off x="3637440" y="3618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84" name="CustomShape 2"/>
          <p:cNvSpPr/>
          <p:nvPr/>
        </p:nvSpPr>
        <p:spPr>
          <a:xfrm>
            <a:off x="2524680" y="18540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85" name="CustomShape 3"/>
          <p:cNvSpPr/>
          <p:nvPr/>
        </p:nvSpPr>
        <p:spPr>
          <a:xfrm>
            <a:off x="2673720" y="22971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86" name="CustomShape 4"/>
          <p:cNvSpPr/>
          <p:nvPr/>
        </p:nvSpPr>
        <p:spPr>
          <a:xfrm flipH="1">
            <a:off x="3481920" y="93420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87" name="CustomShape 5"/>
          <p:cNvSpPr/>
          <p:nvPr/>
        </p:nvSpPr>
        <p:spPr>
          <a:xfrm>
            <a:off x="4543560" y="93420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88" name="CustomShape 6"/>
          <p:cNvSpPr/>
          <p:nvPr/>
        </p:nvSpPr>
        <p:spPr>
          <a:xfrm>
            <a:off x="3463200" y="11145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89" name="CustomShape 7"/>
          <p:cNvSpPr/>
          <p:nvPr/>
        </p:nvSpPr>
        <p:spPr>
          <a:xfrm>
            <a:off x="5286240" y="11145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90" name="CustomShape 8"/>
          <p:cNvSpPr/>
          <p:nvPr/>
        </p:nvSpPr>
        <p:spPr>
          <a:xfrm>
            <a:off x="4703760" y="18540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91" name="CustomShape 9"/>
          <p:cNvSpPr/>
          <p:nvPr/>
        </p:nvSpPr>
        <p:spPr>
          <a:xfrm>
            <a:off x="4852800" y="22971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92" name="CustomShape 10"/>
          <p:cNvSpPr/>
          <p:nvPr/>
        </p:nvSpPr>
        <p:spPr>
          <a:xfrm>
            <a:off x="4700520" y="3137040"/>
            <a:ext cx="2999520" cy="57240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Gini =0.395</a:t>
            </a:r>
            <a:endParaRPr b="0" lang="en-US" sz="2400" spc="-1" strike="noStrike">
              <a:latin typeface="Arial"/>
            </a:endParaRPr>
          </a:p>
        </p:txBody>
      </p:sp>
      <p:sp>
        <p:nvSpPr>
          <p:cNvPr id="393" name="CustomShape 11"/>
          <p:cNvSpPr/>
          <p:nvPr/>
        </p:nvSpPr>
        <p:spPr>
          <a:xfrm>
            <a:off x="2513160" y="3137040"/>
            <a:ext cx="2999520" cy="57240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Gini =0.336</a:t>
            </a:r>
            <a:endParaRPr b="0" lang="en-US" sz="2400" spc="-1" strike="noStrike">
              <a:latin typeface="Arial"/>
            </a:endParaRPr>
          </a:p>
        </p:txBody>
      </p:sp>
      <p:sp>
        <p:nvSpPr>
          <p:cNvPr id="394" name="CustomShape 12"/>
          <p:cNvSpPr/>
          <p:nvPr/>
        </p:nvSpPr>
        <p:spPr>
          <a:xfrm>
            <a:off x="1144440" y="3659760"/>
            <a:ext cx="7086240" cy="61812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GINI Impurity for millennial = </a:t>
            </a:r>
            <a:br/>
            <a:r>
              <a:rPr b="0" lang="en-US" sz="2400" spc="-1" strike="noStrike">
                <a:solidFill>
                  <a:srgbClr val="000000"/>
                </a:solidFill>
                <a:latin typeface="Open Sans"/>
                <a:ea typeface="Open Sans"/>
              </a:rPr>
              <a:t>weighted Average of Ginie Impurities for the nodes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5" name="CustomShape 1"/>
          <p:cNvSpPr/>
          <p:nvPr/>
        </p:nvSpPr>
        <p:spPr>
          <a:xfrm>
            <a:off x="3637440" y="3618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96" name="CustomShape 2"/>
          <p:cNvSpPr/>
          <p:nvPr/>
        </p:nvSpPr>
        <p:spPr>
          <a:xfrm>
            <a:off x="2524680" y="18540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97" name="CustomShape 3"/>
          <p:cNvSpPr/>
          <p:nvPr/>
        </p:nvSpPr>
        <p:spPr>
          <a:xfrm>
            <a:off x="2673720" y="22971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98" name="CustomShape 4"/>
          <p:cNvSpPr/>
          <p:nvPr/>
        </p:nvSpPr>
        <p:spPr>
          <a:xfrm flipH="1">
            <a:off x="3481920" y="93420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99" name="CustomShape 5"/>
          <p:cNvSpPr/>
          <p:nvPr/>
        </p:nvSpPr>
        <p:spPr>
          <a:xfrm>
            <a:off x="4543560" y="93420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00" name="CustomShape 6"/>
          <p:cNvSpPr/>
          <p:nvPr/>
        </p:nvSpPr>
        <p:spPr>
          <a:xfrm>
            <a:off x="3463200" y="11145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01" name="CustomShape 7"/>
          <p:cNvSpPr/>
          <p:nvPr/>
        </p:nvSpPr>
        <p:spPr>
          <a:xfrm>
            <a:off x="5286240" y="11145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02" name="CustomShape 8"/>
          <p:cNvSpPr/>
          <p:nvPr/>
        </p:nvSpPr>
        <p:spPr>
          <a:xfrm>
            <a:off x="4703760" y="18540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403" name="CustomShape 9"/>
          <p:cNvSpPr/>
          <p:nvPr/>
        </p:nvSpPr>
        <p:spPr>
          <a:xfrm>
            <a:off x="4852800" y="22971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04" name="CustomShape 10"/>
          <p:cNvSpPr/>
          <p:nvPr/>
        </p:nvSpPr>
        <p:spPr>
          <a:xfrm>
            <a:off x="4700520" y="3137040"/>
            <a:ext cx="2999520" cy="57240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Gini =0.395</a:t>
            </a:r>
            <a:endParaRPr b="0" lang="en-US" sz="2400" spc="-1" strike="noStrike">
              <a:latin typeface="Arial"/>
            </a:endParaRPr>
          </a:p>
        </p:txBody>
      </p:sp>
      <p:sp>
        <p:nvSpPr>
          <p:cNvPr id="405" name="CustomShape 11"/>
          <p:cNvSpPr/>
          <p:nvPr/>
        </p:nvSpPr>
        <p:spPr>
          <a:xfrm>
            <a:off x="2513160" y="3137040"/>
            <a:ext cx="2999520" cy="57240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Gini =0.336</a:t>
            </a:r>
            <a:endParaRPr b="0" lang="en-US" sz="2400" spc="-1" strike="noStrike">
              <a:latin typeface="Arial"/>
            </a:endParaRPr>
          </a:p>
        </p:txBody>
      </p:sp>
      <p:sp>
        <p:nvSpPr>
          <p:cNvPr id="406" name="CustomShape 12"/>
          <p:cNvSpPr/>
          <p:nvPr/>
        </p:nvSpPr>
        <p:spPr>
          <a:xfrm>
            <a:off x="1144440" y="3888360"/>
            <a:ext cx="7086240" cy="61812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 (159/(144+159)*0.336 + (144/(144+159)*0.395</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 0.364</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159 = total number of the left leaf</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144+159 total number (of rows)</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TextShape 1"/>
          <p:cNvSpPr txBox="1"/>
          <p:nvPr/>
        </p:nvSpPr>
        <p:spPr>
          <a:xfrm>
            <a:off x="311760" y="1664280"/>
            <a:ext cx="8520120" cy="572400"/>
          </a:xfrm>
          <a:prstGeom prst="rect">
            <a:avLst/>
          </a:prstGeom>
          <a:noFill/>
          <a:ln>
            <a:noFill/>
          </a:ln>
        </p:spPr>
        <p:txBody>
          <a:bodyPr tIns="91440" bIns="91440">
            <a:noAutofit/>
          </a:bodyPr>
          <a:p>
            <a:pPr>
              <a:lnSpc>
                <a:spcPct val="100000"/>
              </a:lnSpc>
            </a:pPr>
            <a:r>
              <a:rPr b="1" lang="en-US" sz="2800" spc="-1" strike="noStrike">
                <a:solidFill>
                  <a:srgbClr val="000000"/>
                </a:solidFill>
                <a:latin typeface="Open Sans"/>
                <a:ea typeface="Open Sans"/>
              </a:rPr>
              <a:t>Gini impurity Leaderboard</a:t>
            </a:r>
            <a:endParaRPr b="0" lang="en-US" sz="2800" spc="-1" strike="noStrike">
              <a:solidFill>
                <a:srgbClr val="000000"/>
              </a:solidFill>
              <a:latin typeface="Arial"/>
            </a:endParaRPr>
          </a:p>
        </p:txBody>
      </p:sp>
      <p:sp>
        <p:nvSpPr>
          <p:cNvPr id="408" name="TextShape 2"/>
          <p:cNvSpPr txBox="1"/>
          <p:nvPr/>
        </p:nvSpPr>
        <p:spPr>
          <a:xfrm>
            <a:off x="388080" y="2273760"/>
            <a:ext cx="8520120" cy="572400"/>
          </a:xfrm>
          <a:prstGeom prst="rect">
            <a:avLst/>
          </a:prstGeom>
          <a:noFill/>
          <a:ln>
            <a:noFill/>
          </a:ln>
        </p:spPr>
        <p:txBody>
          <a:bodyPr tIns="91440" bIns="91440">
            <a:noAutofit/>
          </a:bodyPr>
          <a:p>
            <a:pPr>
              <a:lnSpc>
                <a:spcPct val="100000"/>
              </a:lnSpc>
            </a:pPr>
            <a:r>
              <a:rPr b="0" lang="en-US" sz="2400" spc="-1" strike="noStrike">
                <a:solidFill>
                  <a:srgbClr val="000000"/>
                </a:solidFill>
                <a:latin typeface="Open Sans"/>
                <a:ea typeface="Open Sans"/>
              </a:rPr>
              <a:t>1. Income &gt;50k  - 0.360</a:t>
            </a:r>
            <a:br/>
            <a:r>
              <a:rPr b="0" lang="en-US" sz="2400" spc="-1" strike="noStrike">
                <a:solidFill>
                  <a:srgbClr val="000000"/>
                </a:solidFill>
                <a:latin typeface="Open Sans"/>
                <a:ea typeface="Open Sans"/>
              </a:rPr>
              <a:t>2. Millennial - 0.364</a:t>
            </a:r>
            <a:br/>
            <a:r>
              <a:rPr b="0" lang="en-US" sz="2400" spc="-1" strike="noStrike">
                <a:solidFill>
                  <a:srgbClr val="000000"/>
                </a:solidFill>
                <a:latin typeface="Open Sans"/>
                <a:ea typeface="Open Sans"/>
              </a:rPr>
              <a:t>3. Avocados - 0.381</a:t>
            </a:r>
            <a:r>
              <a:rPr b="1" lang="en-US" sz="2800" spc="-1" strike="noStrike">
                <a:solidFill>
                  <a:srgbClr val="000000"/>
                </a:solidFill>
                <a:latin typeface="Open Sans"/>
                <a:ea typeface="Open Sans"/>
              </a:rPr>
              <a:t> </a:t>
            </a:r>
            <a:endParaRPr b="0" lang="en-US" sz="2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9" name="TextShape 1"/>
          <p:cNvSpPr txBox="1"/>
          <p:nvPr/>
        </p:nvSpPr>
        <p:spPr>
          <a:xfrm>
            <a:off x="311760" y="1664280"/>
            <a:ext cx="8520120" cy="572400"/>
          </a:xfrm>
          <a:prstGeom prst="rect">
            <a:avLst/>
          </a:prstGeom>
          <a:noFill/>
          <a:ln>
            <a:noFill/>
          </a:ln>
        </p:spPr>
        <p:txBody>
          <a:bodyPr tIns="91440" bIns="91440">
            <a:noAutofit/>
          </a:bodyPr>
          <a:p>
            <a:pPr>
              <a:lnSpc>
                <a:spcPct val="100000"/>
              </a:lnSpc>
            </a:pPr>
            <a:r>
              <a:rPr b="1" lang="en-US" sz="2800" spc="-1" strike="noStrike">
                <a:solidFill>
                  <a:srgbClr val="000000"/>
                </a:solidFill>
                <a:latin typeface="Open Sans"/>
                <a:ea typeface="Open Sans"/>
              </a:rPr>
              <a:t>Gini impurity Leaderboard</a:t>
            </a:r>
            <a:endParaRPr b="0" lang="en-US" sz="2800" spc="-1" strike="noStrike">
              <a:solidFill>
                <a:srgbClr val="000000"/>
              </a:solidFill>
              <a:latin typeface="Arial"/>
            </a:endParaRPr>
          </a:p>
        </p:txBody>
      </p:sp>
      <p:sp>
        <p:nvSpPr>
          <p:cNvPr id="410" name="TextShape 2"/>
          <p:cNvSpPr txBox="1"/>
          <p:nvPr/>
        </p:nvSpPr>
        <p:spPr>
          <a:xfrm>
            <a:off x="388080" y="2273760"/>
            <a:ext cx="8520120" cy="572400"/>
          </a:xfrm>
          <a:prstGeom prst="rect">
            <a:avLst/>
          </a:prstGeom>
          <a:noFill/>
          <a:ln>
            <a:noFill/>
          </a:ln>
        </p:spPr>
        <p:txBody>
          <a:bodyPr tIns="91440" bIns="91440">
            <a:noAutofit/>
          </a:bodyPr>
          <a:p>
            <a:pPr>
              <a:lnSpc>
                <a:spcPct val="100000"/>
              </a:lnSpc>
            </a:pPr>
            <a:r>
              <a:rPr b="0" lang="en-US" sz="2400" spc="-1" strike="noStrike">
                <a:solidFill>
                  <a:srgbClr val="000000"/>
                </a:solidFill>
                <a:latin typeface="Open Sans"/>
                <a:ea typeface="Open Sans"/>
              </a:rPr>
              <a:t>1. Income &gt;50k  - 0.360</a:t>
            </a:r>
            <a:br/>
            <a:r>
              <a:rPr b="0" lang="en-US" sz="2400" spc="-1" strike="noStrike">
                <a:solidFill>
                  <a:srgbClr val="000000"/>
                </a:solidFill>
                <a:latin typeface="Open Sans"/>
                <a:ea typeface="Open Sans"/>
              </a:rPr>
              <a:t>2. Millennial - 0.364</a:t>
            </a:r>
            <a:br/>
            <a:r>
              <a:rPr b="0" lang="en-US" sz="2400" spc="-1" strike="noStrike">
                <a:solidFill>
                  <a:srgbClr val="000000"/>
                </a:solidFill>
                <a:latin typeface="Open Sans"/>
                <a:ea typeface="Open Sans"/>
              </a:rPr>
              <a:t>3. Avocados - 0.381</a:t>
            </a:r>
            <a:r>
              <a:rPr b="1" lang="en-US" sz="2800" spc="-1" strike="noStrike">
                <a:solidFill>
                  <a:srgbClr val="000000"/>
                </a:solidFill>
                <a:latin typeface="Open Sans"/>
                <a:ea typeface="Open Sans"/>
              </a:rPr>
              <a:t> </a:t>
            </a:r>
            <a:endParaRPr b="0" lang="en-US" sz="2800" spc="-1" strike="noStrike">
              <a:solidFill>
                <a:srgbClr val="000000"/>
              </a:solidFill>
              <a:latin typeface="Arial"/>
            </a:endParaRPr>
          </a:p>
        </p:txBody>
      </p:sp>
      <p:sp>
        <p:nvSpPr>
          <p:cNvPr id="411" name="CustomShape 3"/>
          <p:cNvSpPr/>
          <p:nvPr/>
        </p:nvSpPr>
        <p:spPr>
          <a:xfrm>
            <a:off x="6046560" y="194868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&gt;50k</a:t>
            </a:r>
            <a:endParaRPr b="0" lang="en-US" sz="1400" spc="-1" strike="noStrike">
              <a:latin typeface="Arial"/>
            </a:endParaRPr>
          </a:p>
        </p:txBody>
      </p:sp>
      <p:sp>
        <p:nvSpPr>
          <p:cNvPr id="412" name="CustomShape 4"/>
          <p:cNvSpPr/>
          <p:nvPr/>
        </p:nvSpPr>
        <p:spPr>
          <a:xfrm flipH="1">
            <a:off x="6170760" y="2521440"/>
            <a:ext cx="780840" cy="6202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13" name="CustomShape 5"/>
          <p:cNvSpPr/>
          <p:nvPr/>
        </p:nvSpPr>
        <p:spPr>
          <a:xfrm>
            <a:off x="6952680" y="2521440"/>
            <a:ext cx="690840" cy="6523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14" name="CustomShape 6"/>
          <p:cNvSpPr/>
          <p:nvPr/>
        </p:nvSpPr>
        <p:spPr>
          <a:xfrm>
            <a:off x="4957560" y="3174120"/>
            <a:ext cx="1812240" cy="572400"/>
          </a:xfrm>
          <a:prstGeom prst="roundRect">
            <a:avLst>
              <a:gd name="adj" fmla="val 16667"/>
            </a:avLst>
          </a:prstGeom>
          <a:noFill/>
          <a:ln w="38160">
            <a:solidFill>
              <a:srgbClr val="b7b7b7"/>
            </a:solidFill>
            <a:round/>
          </a:ln>
        </p:spPr>
        <p:style>
          <a:lnRef idx="0"/>
          <a:fillRef idx="0"/>
          <a:effectRef idx="0"/>
          <a:fontRef idx="minor"/>
        </p:style>
      </p:sp>
      <p:sp>
        <p:nvSpPr>
          <p:cNvPr id="415" name="CustomShape 7"/>
          <p:cNvSpPr/>
          <p:nvPr/>
        </p:nvSpPr>
        <p:spPr>
          <a:xfrm>
            <a:off x="7167240" y="3174120"/>
            <a:ext cx="1812240" cy="572400"/>
          </a:xfrm>
          <a:prstGeom prst="roundRect">
            <a:avLst>
              <a:gd name="adj" fmla="val 16667"/>
            </a:avLst>
          </a:prstGeom>
          <a:noFill/>
          <a:ln w="38160">
            <a:solidFill>
              <a:srgbClr val="b7b7b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88"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89" name="Google Shape;81;p17" descr=""/>
          <p:cNvPicPr/>
          <p:nvPr/>
        </p:nvPicPr>
        <p:blipFill>
          <a:blip r:embed="rId1"/>
          <a:stretch/>
        </p:blipFill>
        <p:spPr>
          <a:xfrm>
            <a:off x="1674360" y="550080"/>
            <a:ext cx="6004440" cy="404280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6" name="TextShape 1"/>
          <p:cNvSpPr txBox="1"/>
          <p:nvPr/>
        </p:nvSpPr>
        <p:spPr>
          <a:xfrm>
            <a:off x="311760" y="1664280"/>
            <a:ext cx="8520120" cy="572400"/>
          </a:xfrm>
          <a:prstGeom prst="rect">
            <a:avLst/>
          </a:prstGeom>
          <a:noFill/>
          <a:ln>
            <a:noFill/>
          </a:ln>
        </p:spPr>
        <p:txBody>
          <a:bodyPr tIns="91440" bIns="91440">
            <a:noAutofit/>
          </a:bodyPr>
          <a:p>
            <a:pPr>
              <a:lnSpc>
                <a:spcPct val="100000"/>
              </a:lnSpc>
            </a:pPr>
            <a:r>
              <a:rPr b="1" lang="en-US" sz="2800" spc="-1" strike="noStrike">
                <a:solidFill>
                  <a:srgbClr val="000000"/>
                </a:solidFill>
                <a:latin typeface="Open Sans"/>
                <a:ea typeface="Open Sans"/>
              </a:rPr>
              <a:t>Gini impurity Leaderboard</a:t>
            </a:r>
            <a:endParaRPr b="0" lang="en-US" sz="2800" spc="-1" strike="noStrike">
              <a:solidFill>
                <a:srgbClr val="000000"/>
              </a:solidFill>
              <a:latin typeface="Arial"/>
            </a:endParaRPr>
          </a:p>
        </p:txBody>
      </p:sp>
      <p:sp>
        <p:nvSpPr>
          <p:cNvPr id="417" name="TextShape 2"/>
          <p:cNvSpPr txBox="1"/>
          <p:nvPr/>
        </p:nvSpPr>
        <p:spPr>
          <a:xfrm>
            <a:off x="388080" y="2273760"/>
            <a:ext cx="8520120" cy="572400"/>
          </a:xfrm>
          <a:prstGeom prst="rect">
            <a:avLst/>
          </a:prstGeom>
          <a:noFill/>
          <a:ln>
            <a:noFill/>
          </a:ln>
        </p:spPr>
        <p:txBody>
          <a:bodyPr tIns="91440" bIns="91440">
            <a:noAutofit/>
          </a:bodyPr>
          <a:p>
            <a:pPr>
              <a:lnSpc>
                <a:spcPct val="100000"/>
              </a:lnSpc>
            </a:pPr>
            <a:r>
              <a:rPr b="0" lang="en-US" sz="2400" spc="-1" strike="noStrike">
                <a:solidFill>
                  <a:srgbClr val="000000"/>
                </a:solidFill>
                <a:latin typeface="Open Sans"/>
                <a:ea typeface="Open Sans"/>
              </a:rPr>
              <a:t>1. Income &gt;50k  - 0.360</a:t>
            </a:r>
            <a:br/>
            <a:r>
              <a:rPr b="0" lang="en-US" sz="2400" spc="-1" strike="noStrike">
                <a:solidFill>
                  <a:srgbClr val="000000"/>
                </a:solidFill>
                <a:latin typeface="Open Sans"/>
                <a:ea typeface="Open Sans"/>
              </a:rPr>
              <a:t>2. Millennial - 0.364</a:t>
            </a:r>
            <a:br/>
            <a:r>
              <a:rPr b="0" lang="en-US" sz="2400" spc="-1" strike="noStrike">
                <a:solidFill>
                  <a:srgbClr val="000000"/>
                </a:solidFill>
                <a:latin typeface="Open Sans"/>
                <a:ea typeface="Open Sans"/>
              </a:rPr>
              <a:t>3. Avocados - 0.381</a:t>
            </a:r>
            <a:r>
              <a:rPr b="1" lang="en-US" sz="2800" spc="-1" strike="noStrike">
                <a:solidFill>
                  <a:srgbClr val="000000"/>
                </a:solidFill>
                <a:latin typeface="Open Sans"/>
                <a:ea typeface="Open Sans"/>
              </a:rPr>
              <a:t> </a:t>
            </a:r>
            <a:endParaRPr b="0" lang="en-US" sz="2800" spc="-1" strike="noStrike">
              <a:solidFill>
                <a:srgbClr val="000000"/>
              </a:solidFill>
              <a:latin typeface="Arial"/>
            </a:endParaRPr>
          </a:p>
        </p:txBody>
      </p:sp>
      <p:sp>
        <p:nvSpPr>
          <p:cNvPr id="418" name="CustomShape 3"/>
          <p:cNvSpPr/>
          <p:nvPr/>
        </p:nvSpPr>
        <p:spPr>
          <a:xfrm>
            <a:off x="6046560" y="194868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&gt;50k</a:t>
            </a:r>
            <a:endParaRPr b="0" lang="en-US" sz="1400" spc="-1" strike="noStrike">
              <a:latin typeface="Arial"/>
            </a:endParaRPr>
          </a:p>
        </p:txBody>
      </p:sp>
      <p:sp>
        <p:nvSpPr>
          <p:cNvPr id="419" name="CustomShape 4"/>
          <p:cNvSpPr/>
          <p:nvPr/>
        </p:nvSpPr>
        <p:spPr>
          <a:xfrm flipH="1">
            <a:off x="6170760" y="2521440"/>
            <a:ext cx="780840" cy="6202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20" name="CustomShape 5"/>
          <p:cNvSpPr/>
          <p:nvPr/>
        </p:nvSpPr>
        <p:spPr>
          <a:xfrm>
            <a:off x="6952680" y="2521440"/>
            <a:ext cx="690840" cy="6523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21" name="CustomShape 6"/>
          <p:cNvSpPr/>
          <p:nvPr/>
        </p:nvSpPr>
        <p:spPr>
          <a:xfrm>
            <a:off x="4957560" y="3174120"/>
            <a:ext cx="1812240" cy="572400"/>
          </a:xfrm>
          <a:prstGeom prst="roundRect">
            <a:avLst>
              <a:gd name="adj" fmla="val 16667"/>
            </a:avLst>
          </a:prstGeom>
          <a:noFill/>
          <a:ln w="38160">
            <a:solidFill>
              <a:srgbClr val="b7b7b7"/>
            </a:solidFill>
            <a:round/>
          </a:ln>
        </p:spPr>
        <p:style>
          <a:lnRef idx="0"/>
          <a:fillRef idx="0"/>
          <a:effectRef idx="0"/>
          <a:fontRef idx="minor"/>
        </p:style>
      </p:sp>
      <p:sp>
        <p:nvSpPr>
          <p:cNvPr id="422" name="CustomShape 7"/>
          <p:cNvSpPr/>
          <p:nvPr/>
        </p:nvSpPr>
        <p:spPr>
          <a:xfrm>
            <a:off x="7167240" y="3174120"/>
            <a:ext cx="1812240" cy="572400"/>
          </a:xfrm>
          <a:prstGeom prst="roundRect">
            <a:avLst>
              <a:gd name="adj" fmla="val 16667"/>
            </a:avLst>
          </a:prstGeom>
          <a:noFill/>
          <a:ln w="38160">
            <a:solidFill>
              <a:srgbClr val="b7b7b7"/>
            </a:solidFill>
            <a:round/>
          </a:ln>
        </p:spPr>
        <p:style>
          <a:lnRef idx="0"/>
          <a:fillRef idx="0"/>
          <a:effectRef idx="0"/>
          <a:fontRef idx="minor"/>
        </p:style>
      </p:sp>
      <p:pic>
        <p:nvPicPr>
          <p:cNvPr id="423" name="Google Shape;596;p62" descr=""/>
          <p:cNvPicPr/>
          <p:nvPr/>
        </p:nvPicPr>
        <p:blipFill>
          <a:blip r:embed="rId1"/>
          <a:srcRect l="0" t="0" r="0" b="19638"/>
          <a:stretch/>
        </p:blipFill>
        <p:spPr>
          <a:xfrm>
            <a:off x="6303240" y="1032120"/>
            <a:ext cx="1350000" cy="87912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4" name="Google Shape;601;p63" descr=""/>
          <p:cNvPicPr/>
          <p:nvPr/>
        </p:nvPicPr>
        <p:blipFill>
          <a:blip r:embed="rId1"/>
          <a:srcRect l="0" t="0" r="0" b="19638"/>
          <a:stretch/>
        </p:blipFill>
        <p:spPr>
          <a:xfrm>
            <a:off x="1887840" y="492480"/>
            <a:ext cx="1350000" cy="879120"/>
          </a:xfrm>
          <a:prstGeom prst="rect">
            <a:avLst/>
          </a:prstGeom>
          <a:ln>
            <a:noFill/>
          </a:ln>
        </p:spPr>
      </p:pic>
      <p:sp>
        <p:nvSpPr>
          <p:cNvPr id="425" name="CustomShape 1"/>
          <p:cNvSpPr/>
          <p:nvPr/>
        </p:nvSpPr>
        <p:spPr>
          <a:xfrm>
            <a:off x="1590120" y="147564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426" name="CustomShape 2"/>
          <p:cNvSpPr/>
          <p:nvPr/>
        </p:nvSpPr>
        <p:spPr>
          <a:xfrm>
            <a:off x="477360" y="296784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427" name="CustomShape 3"/>
          <p:cNvSpPr/>
          <p:nvPr/>
        </p:nvSpPr>
        <p:spPr>
          <a:xfrm>
            <a:off x="626400" y="341100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28" name="CustomShape 4"/>
          <p:cNvSpPr/>
          <p:nvPr/>
        </p:nvSpPr>
        <p:spPr>
          <a:xfrm flipH="1">
            <a:off x="1434600" y="204840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29" name="CustomShape 5"/>
          <p:cNvSpPr/>
          <p:nvPr/>
        </p:nvSpPr>
        <p:spPr>
          <a:xfrm>
            <a:off x="2496240" y="204840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30" name="CustomShape 6"/>
          <p:cNvSpPr/>
          <p:nvPr/>
        </p:nvSpPr>
        <p:spPr>
          <a:xfrm>
            <a:off x="1415880" y="22287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31" name="CustomShape 7"/>
          <p:cNvSpPr/>
          <p:nvPr/>
        </p:nvSpPr>
        <p:spPr>
          <a:xfrm>
            <a:off x="3238920" y="22287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32" name="CustomShape 8"/>
          <p:cNvSpPr/>
          <p:nvPr/>
        </p:nvSpPr>
        <p:spPr>
          <a:xfrm>
            <a:off x="2656440" y="296784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37</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127</a:t>
            </a:r>
            <a:endParaRPr b="0" lang="en-US" sz="1400" spc="-1" strike="noStrike">
              <a:latin typeface="Arial"/>
            </a:endParaRPr>
          </a:p>
          <a:p>
            <a:pPr>
              <a:lnSpc>
                <a:spcPct val="100000"/>
              </a:lnSpc>
            </a:pPr>
            <a:endParaRPr b="0" lang="en-US" sz="1400" spc="-1" strike="noStrike">
              <a:latin typeface="Arial"/>
            </a:endParaRPr>
          </a:p>
        </p:txBody>
      </p:sp>
      <p:sp>
        <p:nvSpPr>
          <p:cNvPr id="433" name="CustomShape 9"/>
          <p:cNvSpPr/>
          <p:nvPr/>
        </p:nvSpPr>
        <p:spPr>
          <a:xfrm>
            <a:off x="2805480" y="341100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4" name="Google Shape;615;p64" descr=""/>
          <p:cNvPicPr/>
          <p:nvPr/>
        </p:nvPicPr>
        <p:blipFill>
          <a:blip r:embed="rId1"/>
          <a:srcRect l="0" t="0" r="0" b="19638"/>
          <a:stretch/>
        </p:blipFill>
        <p:spPr>
          <a:xfrm>
            <a:off x="1887840" y="492480"/>
            <a:ext cx="1350000" cy="879120"/>
          </a:xfrm>
          <a:prstGeom prst="rect">
            <a:avLst/>
          </a:prstGeom>
          <a:ln>
            <a:noFill/>
          </a:ln>
        </p:spPr>
      </p:pic>
      <p:sp>
        <p:nvSpPr>
          <p:cNvPr id="435" name="CustomShape 1"/>
          <p:cNvSpPr/>
          <p:nvPr/>
        </p:nvSpPr>
        <p:spPr>
          <a:xfrm>
            <a:off x="1590120" y="147564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436" name="CustomShape 2"/>
          <p:cNvSpPr/>
          <p:nvPr/>
        </p:nvSpPr>
        <p:spPr>
          <a:xfrm>
            <a:off x="477360" y="296784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37</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137</a:t>
            </a:r>
            <a:endParaRPr b="0" lang="en-US" sz="1400" spc="-1" strike="noStrike">
              <a:latin typeface="Arial"/>
            </a:endParaRPr>
          </a:p>
          <a:p>
            <a:pPr>
              <a:lnSpc>
                <a:spcPct val="100000"/>
              </a:lnSpc>
            </a:pPr>
            <a:endParaRPr b="0" lang="en-US" sz="1400" spc="-1" strike="noStrike">
              <a:latin typeface="Arial"/>
            </a:endParaRPr>
          </a:p>
        </p:txBody>
      </p:sp>
      <p:sp>
        <p:nvSpPr>
          <p:cNvPr id="437" name="CustomShape 3"/>
          <p:cNvSpPr/>
          <p:nvPr/>
        </p:nvSpPr>
        <p:spPr>
          <a:xfrm>
            <a:off x="626400" y="341100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38" name="CustomShape 4"/>
          <p:cNvSpPr/>
          <p:nvPr/>
        </p:nvSpPr>
        <p:spPr>
          <a:xfrm flipH="1">
            <a:off x="1434600" y="204840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39" name="CustomShape 5"/>
          <p:cNvSpPr/>
          <p:nvPr/>
        </p:nvSpPr>
        <p:spPr>
          <a:xfrm>
            <a:off x="2496240" y="204840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40" name="CustomShape 6"/>
          <p:cNvSpPr/>
          <p:nvPr/>
        </p:nvSpPr>
        <p:spPr>
          <a:xfrm>
            <a:off x="1415880" y="22287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41" name="CustomShape 7"/>
          <p:cNvSpPr/>
          <p:nvPr/>
        </p:nvSpPr>
        <p:spPr>
          <a:xfrm>
            <a:off x="3238920" y="22287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42" name="CustomShape 8"/>
          <p:cNvSpPr/>
          <p:nvPr/>
        </p:nvSpPr>
        <p:spPr>
          <a:xfrm>
            <a:off x="2656440" y="296784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33</a:t>
            </a:r>
            <a:endParaRPr b="0" lang="en-US" sz="1400" spc="-1" strike="noStrike">
              <a:latin typeface="Arial"/>
            </a:endParaRPr>
          </a:p>
          <a:p>
            <a:pPr>
              <a:lnSpc>
                <a:spcPct val="100000"/>
              </a:lnSpc>
            </a:pPr>
            <a:endParaRPr b="0" lang="en-US" sz="1400" spc="-1" strike="noStrike">
              <a:latin typeface="Arial"/>
            </a:endParaRPr>
          </a:p>
        </p:txBody>
      </p:sp>
      <p:sp>
        <p:nvSpPr>
          <p:cNvPr id="443" name="CustomShape 9"/>
          <p:cNvSpPr/>
          <p:nvPr/>
        </p:nvSpPr>
        <p:spPr>
          <a:xfrm>
            <a:off x="2805480" y="341100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44" name="CustomShape 10"/>
          <p:cNvSpPr/>
          <p:nvPr/>
        </p:nvSpPr>
        <p:spPr>
          <a:xfrm>
            <a:off x="6183000" y="147564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445" name="CustomShape 11"/>
          <p:cNvSpPr/>
          <p:nvPr/>
        </p:nvSpPr>
        <p:spPr>
          <a:xfrm flipH="1">
            <a:off x="6058800" y="204840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46" name="CustomShape 12"/>
          <p:cNvSpPr/>
          <p:nvPr/>
        </p:nvSpPr>
        <p:spPr>
          <a:xfrm>
            <a:off x="5136120" y="296784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47" name="CustomShape 13"/>
          <p:cNvSpPr/>
          <p:nvPr/>
        </p:nvSpPr>
        <p:spPr>
          <a:xfrm>
            <a:off x="7223400" y="296784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100/33</a:t>
            </a:r>
            <a:endParaRPr b="0" lang="en-US" sz="1400" spc="-1" strike="noStrike">
              <a:latin typeface="Arial"/>
            </a:endParaRPr>
          </a:p>
        </p:txBody>
      </p:sp>
      <p:sp>
        <p:nvSpPr>
          <p:cNvPr id="448" name="CustomShape 14"/>
          <p:cNvSpPr/>
          <p:nvPr/>
        </p:nvSpPr>
        <p:spPr>
          <a:xfrm>
            <a:off x="7089480" y="2048400"/>
            <a:ext cx="104004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9" name="CustomShape 1"/>
          <p:cNvSpPr/>
          <p:nvPr/>
        </p:nvSpPr>
        <p:spPr>
          <a:xfrm>
            <a:off x="3608280" y="7045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450" name="CustomShape 2"/>
          <p:cNvSpPr/>
          <p:nvPr/>
        </p:nvSpPr>
        <p:spPr>
          <a:xfrm flipH="1">
            <a:off x="3483720" y="127728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51" name="CustomShape 3"/>
          <p:cNvSpPr/>
          <p:nvPr/>
        </p:nvSpPr>
        <p:spPr>
          <a:xfrm>
            <a:off x="2561400" y="21967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52" name="CustomShape 4"/>
          <p:cNvSpPr/>
          <p:nvPr/>
        </p:nvSpPr>
        <p:spPr>
          <a:xfrm>
            <a:off x="4648680" y="21967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100/33</a:t>
            </a:r>
            <a:endParaRPr b="0" lang="en-US" sz="1400" spc="-1" strike="noStrike">
              <a:latin typeface="Arial"/>
            </a:endParaRPr>
          </a:p>
        </p:txBody>
      </p:sp>
      <p:sp>
        <p:nvSpPr>
          <p:cNvPr id="453" name="CustomShape 5"/>
          <p:cNvSpPr/>
          <p:nvPr/>
        </p:nvSpPr>
        <p:spPr>
          <a:xfrm>
            <a:off x="4514400" y="1277280"/>
            <a:ext cx="104004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54" name="CustomShape 6"/>
          <p:cNvSpPr/>
          <p:nvPr/>
        </p:nvSpPr>
        <p:spPr>
          <a:xfrm>
            <a:off x="1812240" y="3123000"/>
            <a:ext cx="6201360" cy="1274400"/>
          </a:xfrm>
          <a:prstGeom prst="rect">
            <a:avLst/>
          </a:prstGeom>
          <a:noFill/>
          <a:ln>
            <a:noFill/>
          </a:ln>
        </p:spPr>
        <p:style>
          <a:lnRef idx="0"/>
          <a:fillRef idx="0"/>
          <a:effectRef idx="0"/>
          <a:fontRef idx="minor"/>
        </p:style>
        <p:txBody>
          <a:bodyPr tIns="91440" bIns="91440">
            <a:noAutofit/>
          </a:bodyPr>
          <a:p>
            <a:pPr>
              <a:lnSpc>
                <a:spcPct val="100000"/>
              </a:lnSpc>
            </a:pPr>
            <a:r>
              <a:rPr b="0" lang="en-US" sz="2400" spc="-1" strike="noStrike">
                <a:solidFill>
                  <a:srgbClr val="000000"/>
                </a:solidFill>
                <a:latin typeface="Open Sans"/>
                <a:ea typeface="Open Sans"/>
              </a:rPr>
              <a:t>Does “Avocados” or “Millenials” separates the remaining data the best?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5" name="TextShape 1"/>
          <p:cNvSpPr txBox="1"/>
          <p:nvPr/>
        </p:nvSpPr>
        <p:spPr>
          <a:xfrm>
            <a:off x="311760" y="659160"/>
            <a:ext cx="8520120" cy="572400"/>
          </a:xfrm>
          <a:prstGeom prst="rect">
            <a:avLst/>
          </a:prstGeom>
          <a:noFill/>
          <a:ln>
            <a:noFill/>
          </a:ln>
        </p:spPr>
        <p:txBody>
          <a:bodyPr tIns="91440" bIns="91440">
            <a:noAutofit/>
          </a:bodyPr>
          <a:p>
            <a:pPr>
              <a:lnSpc>
                <a:spcPct val="100000"/>
              </a:lnSpc>
            </a:pPr>
            <a:r>
              <a:rPr b="1" lang="en-US" sz="3000" spc="-1" strike="noStrike">
                <a:solidFill>
                  <a:srgbClr val="000000"/>
                </a:solidFill>
                <a:latin typeface="Open Sans"/>
                <a:ea typeface="Open Sans"/>
              </a:rPr>
              <a:t>Calculate GINI for the remaining Data!</a:t>
            </a:r>
            <a:endParaRPr b="0" lang="en-US" sz="3000" spc="-1" strike="noStrike">
              <a:solidFill>
                <a:srgbClr val="000000"/>
              </a:solidFill>
              <a:latin typeface="Arial"/>
            </a:endParaRPr>
          </a:p>
        </p:txBody>
      </p:sp>
      <p:sp>
        <p:nvSpPr>
          <p:cNvPr id="456" name="CustomShape 2"/>
          <p:cNvSpPr/>
          <p:nvPr/>
        </p:nvSpPr>
        <p:spPr>
          <a:xfrm>
            <a:off x="1424520" y="14191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57" name="CustomShape 3"/>
          <p:cNvSpPr/>
          <p:nvPr/>
        </p:nvSpPr>
        <p:spPr>
          <a:xfrm>
            <a:off x="1424520" y="238068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458" name="CustomShape 4"/>
          <p:cNvSpPr/>
          <p:nvPr/>
        </p:nvSpPr>
        <p:spPr>
          <a:xfrm>
            <a:off x="311760" y="387288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98</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a:t>
            </a:r>
            <a:endParaRPr b="0" lang="en-US" sz="1400" spc="-1" strike="noStrike">
              <a:latin typeface="Arial"/>
            </a:endParaRPr>
          </a:p>
          <a:p>
            <a:pPr>
              <a:lnSpc>
                <a:spcPct val="100000"/>
              </a:lnSpc>
            </a:pPr>
            <a:endParaRPr b="0" lang="en-US" sz="1400" spc="-1" strike="noStrike">
              <a:latin typeface="Arial"/>
            </a:endParaRPr>
          </a:p>
        </p:txBody>
      </p:sp>
      <p:sp>
        <p:nvSpPr>
          <p:cNvPr id="459" name="CustomShape 5"/>
          <p:cNvSpPr/>
          <p:nvPr/>
        </p:nvSpPr>
        <p:spPr>
          <a:xfrm>
            <a:off x="460800" y="431604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60" name="CustomShape 6"/>
          <p:cNvSpPr/>
          <p:nvPr/>
        </p:nvSpPr>
        <p:spPr>
          <a:xfrm flipH="1">
            <a:off x="1269000" y="295344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61" name="CustomShape 7"/>
          <p:cNvSpPr/>
          <p:nvPr/>
        </p:nvSpPr>
        <p:spPr>
          <a:xfrm>
            <a:off x="2330640" y="295344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62" name="CustomShape 8"/>
          <p:cNvSpPr/>
          <p:nvPr/>
        </p:nvSpPr>
        <p:spPr>
          <a:xfrm>
            <a:off x="1250280" y="313380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63" name="CustomShape 9"/>
          <p:cNvSpPr/>
          <p:nvPr/>
        </p:nvSpPr>
        <p:spPr>
          <a:xfrm>
            <a:off x="3073320" y="313380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64" name="CustomShape 10"/>
          <p:cNvSpPr/>
          <p:nvPr/>
        </p:nvSpPr>
        <p:spPr>
          <a:xfrm>
            <a:off x="2490840" y="387288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29</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24</a:t>
            </a:r>
            <a:endParaRPr b="0" lang="en-US" sz="1400" spc="-1" strike="noStrike">
              <a:latin typeface="Arial"/>
            </a:endParaRPr>
          </a:p>
          <a:p>
            <a:pPr>
              <a:lnSpc>
                <a:spcPct val="100000"/>
              </a:lnSpc>
            </a:pPr>
            <a:endParaRPr b="0" lang="en-US" sz="1400" spc="-1" strike="noStrike">
              <a:latin typeface="Arial"/>
            </a:endParaRPr>
          </a:p>
        </p:txBody>
      </p:sp>
      <p:sp>
        <p:nvSpPr>
          <p:cNvPr id="465" name="CustomShape 11"/>
          <p:cNvSpPr/>
          <p:nvPr/>
        </p:nvSpPr>
        <p:spPr>
          <a:xfrm>
            <a:off x="2639880" y="431604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66" name="CustomShape 12"/>
          <p:cNvSpPr/>
          <p:nvPr/>
        </p:nvSpPr>
        <p:spPr>
          <a:xfrm>
            <a:off x="2330640" y="1991880"/>
            <a:ext cx="360" cy="38844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67" name="CustomShape 13"/>
          <p:cNvSpPr/>
          <p:nvPr/>
        </p:nvSpPr>
        <p:spPr>
          <a:xfrm>
            <a:off x="5859000" y="144144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68" name="CustomShape 14"/>
          <p:cNvSpPr/>
          <p:nvPr/>
        </p:nvSpPr>
        <p:spPr>
          <a:xfrm>
            <a:off x="5859000" y="24030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469" name="CustomShape 15"/>
          <p:cNvSpPr/>
          <p:nvPr/>
        </p:nvSpPr>
        <p:spPr>
          <a:xfrm>
            <a:off x="4746240" y="38952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25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24</a:t>
            </a:r>
            <a:endParaRPr b="0" lang="en-US" sz="1400" spc="-1" strike="noStrike">
              <a:latin typeface="Arial"/>
            </a:endParaRPr>
          </a:p>
          <a:p>
            <a:pPr>
              <a:lnSpc>
                <a:spcPct val="100000"/>
              </a:lnSpc>
            </a:pPr>
            <a:endParaRPr b="0" lang="en-US" sz="1400" spc="-1" strike="noStrike">
              <a:latin typeface="Arial"/>
            </a:endParaRPr>
          </a:p>
        </p:txBody>
      </p:sp>
      <p:sp>
        <p:nvSpPr>
          <p:cNvPr id="470" name="CustomShape 16"/>
          <p:cNvSpPr/>
          <p:nvPr/>
        </p:nvSpPr>
        <p:spPr>
          <a:xfrm>
            <a:off x="4895280" y="43383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71" name="CustomShape 17"/>
          <p:cNvSpPr/>
          <p:nvPr/>
        </p:nvSpPr>
        <p:spPr>
          <a:xfrm flipH="1">
            <a:off x="5703480" y="297540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72" name="CustomShape 18"/>
          <p:cNvSpPr/>
          <p:nvPr/>
        </p:nvSpPr>
        <p:spPr>
          <a:xfrm>
            <a:off x="6765120" y="297540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73" name="CustomShape 19"/>
          <p:cNvSpPr/>
          <p:nvPr/>
        </p:nvSpPr>
        <p:spPr>
          <a:xfrm>
            <a:off x="5684760" y="31557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74" name="CustomShape 20"/>
          <p:cNvSpPr/>
          <p:nvPr/>
        </p:nvSpPr>
        <p:spPr>
          <a:xfrm>
            <a:off x="7507800" y="31557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75" name="CustomShape 21"/>
          <p:cNvSpPr/>
          <p:nvPr/>
        </p:nvSpPr>
        <p:spPr>
          <a:xfrm>
            <a:off x="6925320" y="38952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102</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a:t>
            </a:r>
            <a:endParaRPr b="0" lang="en-US" sz="1400" spc="-1" strike="noStrike">
              <a:latin typeface="Arial"/>
            </a:endParaRPr>
          </a:p>
          <a:p>
            <a:pPr>
              <a:lnSpc>
                <a:spcPct val="100000"/>
              </a:lnSpc>
            </a:pPr>
            <a:endParaRPr b="0" lang="en-US" sz="1400" spc="-1" strike="noStrike">
              <a:latin typeface="Arial"/>
            </a:endParaRPr>
          </a:p>
        </p:txBody>
      </p:sp>
      <p:sp>
        <p:nvSpPr>
          <p:cNvPr id="476" name="CustomShape 22"/>
          <p:cNvSpPr/>
          <p:nvPr/>
        </p:nvSpPr>
        <p:spPr>
          <a:xfrm>
            <a:off x="7074360" y="43383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77" name="CustomShape 23"/>
          <p:cNvSpPr/>
          <p:nvPr/>
        </p:nvSpPr>
        <p:spPr>
          <a:xfrm>
            <a:off x="6765120" y="2014200"/>
            <a:ext cx="360" cy="38844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8" name="TextShape 1"/>
          <p:cNvSpPr txBox="1"/>
          <p:nvPr/>
        </p:nvSpPr>
        <p:spPr>
          <a:xfrm>
            <a:off x="1275480" y="720000"/>
            <a:ext cx="2925000" cy="572400"/>
          </a:xfrm>
          <a:prstGeom prst="rect">
            <a:avLst/>
          </a:prstGeom>
          <a:noFill/>
          <a:ln>
            <a:noFill/>
          </a:ln>
        </p:spPr>
        <p:txBody>
          <a:bodyPr tIns="91440" bIns="91440">
            <a:noAutofit/>
          </a:bodyPr>
          <a:p>
            <a:pPr>
              <a:lnSpc>
                <a:spcPct val="100000"/>
              </a:lnSpc>
            </a:pPr>
            <a:r>
              <a:rPr b="1" lang="en-US" sz="3000" spc="-1" strike="noStrike">
                <a:solidFill>
                  <a:srgbClr val="000000"/>
                </a:solidFill>
                <a:latin typeface="Open Sans"/>
                <a:ea typeface="Open Sans"/>
              </a:rPr>
              <a:t>Gini = 0.3</a:t>
            </a:r>
            <a:endParaRPr b="0" lang="en-US" sz="3000" spc="-1" strike="noStrike">
              <a:solidFill>
                <a:srgbClr val="000000"/>
              </a:solidFill>
              <a:latin typeface="Arial"/>
            </a:endParaRPr>
          </a:p>
        </p:txBody>
      </p:sp>
      <p:sp>
        <p:nvSpPr>
          <p:cNvPr id="479" name="CustomShape 2"/>
          <p:cNvSpPr/>
          <p:nvPr/>
        </p:nvSpPr>
        <p:spPr>
          <a:xfrm>
            <a:off x="1424520" y="14191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80" name="CustomShape 3"/>
          <p:cNvSpPr/>
          <p:nvPr/>
        </p:nvSpPr>
        <p:spPr>
          <a:xfrm>
            <a:off x="1424520" y="238068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481" name="CustomShape 4"/>
          <p:cNvSpPr/>
          <p:nvPr/>
        </p:nvSpPr>
        <p:spPr>
          <a:xfrm>
            <a:off x="311760" y="387288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98</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a:t>
            </a:r>
            <a:endParaRPr b="0" lang="en-US" sz="1400" spc="-1" strike="noStrike">
              <a:latin typeface="Arial"/>
            </a:endParaRPr>
          </a:p>
          <a:p>
            <a:pPr>
              <a:lnSpc>
                <a:spcPct val="100000"/>
              </a:lnSpc>
            </a:pPr>
            <a:endParaRPr b="0" lang="en-US" sz="1400" spc="-1" strike="noStrike">
              <a:latin typeface="Arial"/>
            </a:endParaRPr>
          </a:p>
        </p:txBody>
      </p:sp>
      <p:sp>
        <p:nvSpPr>
          <p:cNvPr id="482" name="CustomShape 5"/>
          <p:cNvSpPr/>
          <p:nvPr/>
        </p:nvSpPr>
        <p:spPr>
          <a:xfrm>
            <a:off x="460800" y="431604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83" name="CustomShape 6"/>
          <p:cNvSpPr/>
          <p:nvPr/>
        </p:nvSpPr>
        <p:spPr>
          <a:xfrm flipH="1">
            <a:off x="1269000" y="295344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84" name="CustomShape 7"/>
          <p:cNvSpPr/>
          <p:nvPr/>
        </p:nvSpPr>
        <p:spPr>
          <a:xfrm>
            <a:off x="2330640" y="295344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85" name="CustomShape 8"/>
          <p:cNvSpPr/>
          <p:nvPr/>
        </p:nvSpPr>
        <p:spPr>
          <a:xfrm>
            <a:off x="1250280" y="313380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86" name="CustomShape 9"/>
          <p:cNvSpPr/>
          <p:nvPr/>
        </p:nvSpPr>
        <p:spPr>
          <a:xfrm>
            <a:off x="3073320" y="313380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87" name="CustomShape 10"/>
          <p:cNvSpPr/>
          <p:nvPr/>
        </p:nvSpPr>
        <p:spPr>
          <a:xfrm>
            <a:off x="2490840" y="387288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29</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24</a:t>
            </a:r>
            <a:endParaRPr b="0" lang="en-US" sz="1400" spc="-1" strike="noStrike">
              <a:latin typeface="Arial"/>
            </a:endParaRPr>
          </a:p>
          <a:p>
            <a:pPr>
              <a:lnSpc>
                <a:spcPct val="100000"/>
              </a:lnSpc>
            </a:pPr>
            <a:endParaRPr b="0" lang="en-US" sz="1400" spc="-1" strike="noStrike">
              <a:latin typeface="Arial"/>
            </a:endParaRPr>
          </a:p>
        </p:txBody>
      </p:sp>
      <p:sp>
        <p:nvSpPr>
          <p:cNvPr id="488" name="CustomShape 11"/>
          <p:cNvSpPr/>
          <p:nvPr/>
        </p:nvSpPr>
        <p:spPr>
          <a:xfrm>
            <a:off x="2639880" y="431604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89" name="CustomShape 12"/>
          <p:cNvSpPr/>
          <p:nvPr/>
        </p:nvSpPr>
        <p:spPr>
          <a:xfrm>
            <a:off x="2330640" y="1991880"/>
            <a:ext cx="360" cy="38844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90" name="CustomShape 13"/>
          <p:cNvSpPr/>
          <p:nvPr/>
        </p:nvSpPr>
        <p:spPr>
          <a:xfrm>
            <a:off x="5859000" y="144144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91" name="CustomShape 14"/>
          <p:cNvSpPr/>
          <p:nvPr/>
        </p:nvSpPr>
        <p:spPr>
          <a:xfrm>
            <a:off x="5859000" y="240300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Avocado</a:t>
            </a:r>
            <a:endParaRPr b="0" lang="en-US" sz="1400" spc="-1" strike="noStrike">
              <a:latin typeface="Arial"/>
            </a:endParaRPr>
          </a:p>
        </p:txBody>
      </p:sp>
      <p:sp>
        <p:nvSpPr>
          <p:cNvPr id="492" name="CustomShape 15"/>
          <p:cNvSpPr/>
          <p:nvPr/>
        </p:nvSpPr>
        <p:spPr>
          <a:xfrm>
            <a:off x="4746240" y="38952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25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24</a:t>
            </a:r>
            <a:endParaRPr b="0" lang="en-US" sz="1400" spc="-1" strike="noStrike">
              <a:latin typeface="Arial"/>
            </a:endParaRPr>
          </a:p>
          <a:p>
            <a:pPr>
              <a:lnSpc>
                <a:spcPct val="100000"/>
              </a:lnSpc>
            </a:pPr>
            <a:endParaRPr b="0" lang="en-US" sz="1400" spc="-1" strike="noStrike">
              <a:latin typeface="Arial"/>
            </a:endParaRPr>
          </a:p>
        </p:txBody>
      </p:sp>
      <p:sp>
        <p:nvSpPr>
          <p:cNvPr id="493" name="CustomShape 16"/>
          <p:cNvSpPr/>
          <p:nvPr/>
        </p:nvSpPr>
        <p:spPr>
          <a:xfrm>
            <a:off x="4895280" y="43383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94" name="CustomShape 17"/>
          <p:cNvSpPr/>
          <p:nvPr/>
        </p:nvSpPr>
        <p:spPr>
          <a:xfrm flipH="1">
            <a:off x="5703480" y="297540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95" name="CustomShape 18"/>
          <p:cNvSpPr/>
          <p:nvPr/>
        </p:nvSpPr>
        <p:spPr>
          <a:xfrm>
            <a:off x="6765120" y="2975400"/>
            <a:ext cx="111780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96" name="CustomShape 19"/>
          <p:cNvSpPr/>
          <p:nvPr/>
        </p:nvSpPr>
        <p:spPr>
          <a:xfrm>
            <a:off x="5684760" y="31557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97" name="CustomShape 20"/>
          <p:cNvSpPr/>
          <p:nvPr/>
        </p:nvSpPr>
        <p:spPr>
          <a:xfrm>
            <a:off x="7507800" y="315576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98" name="CustomShape 21"/>
          <p:cNvSpPr/>
          <p:nvPr/>
        </p:nvSpPr>
        <p:spPr>
          <a:xfrm>
            <a:off x="6925320" y="389520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102</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a:t>
            </a:r>
            <a:endParaRPr b="0" lang="en-US" sz="1400" spc="-1" strike="noStrike">
              <a:latin typeface="Arial"/>
            </a:endParaRPr>
          </a:p>
          <a:p>
            <a:pPr>
              <a:lnSpc>
                <a:spcPct val="100000"/>
              </a:lnSpc>
            </a:pPr>
            <a:endParaRPr b="0" lang="en-US" sz="1400" spc="-1" strike="noStrike">
              <a:latin typeface="Arial"/>
            </a:endParaRPr>
          </a:p>
        </p:txBody>
      </p:sp>
      <p:sp>
        <p:nvSpPr>
          <p:cNvPr id="499" name="CustomShape 22"/>
          <p:cNvSpPr/>
          <p:nvPr/>
        </p:nvSpPr>
        <p:spPr>
          <a:xfrm>
            <a:off x="7074360" y="433836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00" name="CustomShape 23"/>
          <p:cNvSpPr/>
          <p:nvPr/>
        </p:nvSpPr>
        <p:spPr>
          <a:xfrm>
            <a:off x="6765120" y="2014200"/>
            <a:ext cx="360" cy="38844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501" name="TextShape 24"/>
          <p:cNvSpPr txBox="1"/>
          <p:nvPr/>
        </p:nvSpPr>
        <p:spPr>
          <a:xfrm>
            <a:off x="5726160" y="720000"/>
            <a:ext cx="2925000" cy="572400"/>
          </a:xfrm>
          <a:prstGeom prst="rect">
            <a:avLst/>
          </a:prstGeom>
          <a:noFill/>
          <a:ln>
            <a:noFill/>
          </a:ln>
        </p:spPr>
        <p:txBody>
          <a:bodyPr tIns="91440" bIns="91440">
            <a:noAutofit/>
          </a:bodyPr>
          <a:p>
            <a:pPr>
              <a:lnSpc>
                <a:spcPct val="100000"/>
              </a:lnSpc>
            </a:pPr>
            <a:r>
              <a:rPr b="1" lang="en-US" sz="3000" spc="-1" strike="noStrike">
                <a:solidFill>
                  <a:srgbClr val="000000"/>
                </a:solidFill>
                <a:latin typeface="Open Sans"/>
                <a:ea typeface="Open Sans"/>
              </a:rPr>
              <a:t>Gini = 0.29</a:t>
            </a: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2" name="CustomShape 1"/>
          <p:cNvSpPr/>
          <p:nvPr/>
        </p:nvSpPr>
        <p:spPr>
          <a:xfrm>
            <a:off x="3795480" y="6487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503" name="CustomShape 2"/>
          <p:cNvSpPr/>
          <p:nvPr/>
        </p:nvSpPr>
        <p:spPr>
          <a:xfrm flipH="1">
            <a:off x="3671280" y="122148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504" name="CustomShape 3"/>
          <p:cNvSpPr/>
          <p:nvPr/>
        </p:nvSpPr>
        <p:spPr>
          <a:xfrm>
            <a:off x="2748600" y="21409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Avocado</a:t>
            </a:r>
            <a:endParaRPr b="0" lang="en-US" sz="1400" spc="-1" strike="noStrike">
              <a:latin typeface="Arial"/>
            </a:endParaRPr>
          </a:p>
        </p:txBody>
      </p:sp>
      <p:sp>
        <p:nvSpPr>
          <p:cNvPr id="505" name="CustomShape 4"/>
          <p:cNvSpPr/>
          <p:nvPr/>
        </p:nvSpPr>
        <p:spPr>
          <a:xfrm>
            <a:off x="4836240" y="21409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100/33</a:t>
            </a:r>
            <a:endParaRPr b="0" lang="en-US" sz="1400" spc="-1" strike="noStrike">
              <a:latin typeface="Arial"/>
            </a:endParaRPr>
          </a:p>
        </p:txBody>
      </p:sp>
      <p:sp>
        <p:nvSpPr>
          <p:cNvPr id="506" name="CustomShape 5"/>
          <p:cNvSpPr/>
          <p:nvPr/>
        </p:nvSpPr>
        <p:spPr>
          <a:xfrm>
            <a:off x="4701960" y="1221480"/>
            <a:ext cx="104004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7" name="CustomShape 1"/>
          <p:cNvSpPr/>
          <p:nvPr/>
        </p:nvSpPr>
        <p:spPr>
          <a:xfrm>
            <a:off x="3795480" y="6487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508" name="CustomShape 2"/>
          <p:cNvSpPr/>
          <p:nvPr/>
        </p:nvSpPr>
        <p:spPr>
          <a:xfrm flipH="1">
            <a:off x="3671280" y="1221480"/>
            <a:ext cx="106092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509" name="CustomShape 3"/>
          <p:cNvSpPr/>
          <p:nvPr/>
        </p:nvSpPr>
        <p:spPr>
          <a:xfrm>
            <a:off x="2748600" y="21409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Avocado</a:t>
            </a:r>
            <a:endParaRPr b="0" lang="en-US" sz="1400" spc="-1" strike="noStrike">
              <a:latin typeface="Arial"/>
            </a:endParaRPr>
          </a:p>
        </p:txBody>
      </p:sp>
      <p:sp>
        <p:nvSpPr>
          <p:cNvPr id="510" name="CustomShape 4"/>
          <p:cNvSpPr/>
          <p:nvPr/>
        </p:nvSpPr>
        <p:spPr>
          <a:xfrm>
            <a:off x="4836240" y="214092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100/33</a:t>
            </a:r>
            <a:endParaRPr b="0" lang="en-US" sz="1400" spc="-1" strike="noStrike">
              <a:latin typeface="Arial"/>
            </a:endParaRPr>
          </a:p>
        </p:txBody>
      </p:sp>
      <p:sp>
        <p:nvSpPr>
          <p:cNvPr id="511" name="CustomShape 5"/>
          <p:cNvSpPr/>
          <p:nvPr/>
        </p:nvSpPr>
        <p:spPr>
          <a:xfrm>
            <a:off x="4701960" y="1221480"/>
            <a:ext cx="1040040" cy="91908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512" name="CustomShape 6"/>
          <p:cNvSpPr/>
          <p:nvPr/>
        </p:nvSpPr>
        <p:spPr>
          <a:xfrm>
            <a:off x="2320920" y="3123360"/>
            <a:ext cx="5584320" cy="106092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Repeat until GINI Impurity is 0 </a:t>
            </a:r>
            <a:endParaRPr b="0" lang="en-US" sz="2400" spc="-1" strike="noStrike">
              <a:latin typeface="Arial"/>
            </a:endParaRPr>
          </a:p>
          <a:p>
            <a:pPr>
              <a:lnSpc>
                <a:spcPct val="100000"/>
              </a:lnSpc>
            </a:pPr>
            <a:r>
              <a:rPr b="1" lang="en-US" sz="2400" spc="-1" strike="noStrike">
                <a:solidFill>
                  <a:srgbClr val="000000"/>
                </a:solidFill>
                <a:latin typeface="Open Sans"/>
                <a:ea typeface="Open Sans"/>
              </a:rPr>
              <a:t>or no more features left.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3" name="TextShape 1"/>
          <p:cNvSpPr txBox="1"/>
          <p:nvPr/>
        </p:nvSpPr>
        <p:spPr>
          <a:xfrm>
            <a:off x="311760" y="1426680"/>
            <a:ext cx="8520120" cy="572400"/>
          </a:xfrm>
          <a:prstGeom prst="rect">
            <a:avLst/>
          </a:prstGeom>
          <a:noFill/>
          <a:ln>
            <a:noFill/>
          </a:ln>
        </p:spPr>
        <p:txBody>
          <a:bodyPr tIns="91440" bIns="91440">
            <a:noAutofit/>
          </a:bodyPr>
          <a:p>
            <a:pPr>
              <a:lnSpc>
                <a:spcPct val="100000"/>
              </a:lnSpc>
            </a:pPr>
            <a:r>
              <a:rPr b="1" lang="en-US" sz="3000" spc="-1" strike="noStrike">
                <a:solidFill>
                  <a:srgbClr val="000000"/>
                </a:solidFill>
                <a:latin typeface="Open Sans"/>
                <a:ea typeface="Open Sans"/>
              </a:rPr>
              <a:t>What about numerical features?</a:t>
            </a:r>
            <a:br/>
            <a:endParaRPr b="0" lang="en-US" sz="30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14" name="Table 1"/>
          <p:cNvGraphicFramePr/>
          <p:nvPr/>
        </p:nvGraphicFramePr>
        <p:xfrm>
          <a:off x="723600" y="670320"/>
          <a:ext cx="1979640" cy="3802320"/>
        </p:xfrm>
        <a:graphic>
          <a:graphicData uri="http://schemas.openxmlformats.org/drawingml/2006/table">
            <a:tbl>
              <a:tblPr/>
              <a:tblGrid>
                <a:gridCol w="989640"/>
                <a:gridCol w="990000"/>
              </a:tblGrid>
              <a:tr h="1112400">
                <a:tc>
                  <a:txBody>
                    <a:bodyPr lIns="91080" rIns="91080" tIns="91080" b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0"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91"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92" name="Google Shape;88;p18" descr=""/>
          <p:cNvPicPr/>
          <p:nvPr/>
        </p:nvPicPr>
        <p:blipFill>
          <a:blip r:embed="rId1"/>
          <a:stretch/>
        </p:blipFill>
        <p:spPr>
          <a:xfrm>
            <a:off x="61920" y="395280"/>
            <a:ext cx="9019800" cy="435240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15" name="Table 1"/>
          <p:cNvGraphicFramePr/>
          <p:nvPr/>
        </p:nvGraphicFramePr>
        <p:xfrm>
          <a:off x="723600" y="670320"/>
          <a:ext cx="1979640" cy="3802320"/>
        </p:xfrm>
        <a:graphic>
          <a:graphicData uri="http://schemas.openxmlformats.org/drawingml/2006/table">
            <a:tbl>
              <a:tblPr/>
              <a:tblGrid>
                <a:gridCol w="989640"/>
                <a:gridCol w="990000"/>
              </a:tblGrid>
              <a:tr h="1112400">
                <a:tc>
                  <a:txBody>
                    <a:bodyPr lIns="91080" rIns="91080" tIns="91080" b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16" name="CustomShape 2"/>
          <p:cNvSpPr/>
          <p:nvPr/>
        </p:nvSpPr>
        <p:spPr>
          <a:xfrm>
            <a:off x="3028320" y="518040"/>
            <a:ext cx="3361320" cy="59652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Step 1</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Sort rows ascending</a:t>
            </a:r>
            <a:endParaRPr b="0" lang="en-US" sz="2400" spc="-1" strike="noStrike">
              <a:latin typeface="Arial"/>
            </a:endParaRPr>
          </a:p>
        </p:txBody>
      </p:sp>
      <p:sp>
        <p:nvSpPr>
          <p:cNvPr id="517" name="CustomShape 3"/>
          <p:cNvSpPr/>
          <p:nvPr/>
        </p:nvSpPr>
        <p:spPr>
          <a:xfrm>
            <a:off x="456480" y="773280"/>
            <a:ext cx="360" cy="3571560"/>
          </a:xfrm>
          <a:custGeom>
            <a:avLst/>
            <a:gdLst/>
            <a:ahLst/>
            <a:rect l="l" t="t" r="r" b="b"/>
            <a:pathLst>
              <a:path w="21600" h="21600">
                <a:moveTo>
                  <a:pt x="0" y="0"/>
                </a:moveTo>
                <a:lnTo>
                  <a:pt x="21600" y="21600"/>
                </a:lnTo>
              </a:path>
            </a:pathLst>
          </a:custGeom>
          <a:noFill/>
          <a:ln w="7632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18" name="Table 1"/>
          <p:cNvGraphicFramePr/>
          <p:nvPr/>
        </p:nvGraphicFramePr>
        <p:xfrm>
          <a:off x="723600" y="670320"/>
          <a:ext cx="1979640" cy="3802320"/>
        </p:xfrm>
        <a:graphic>
          <a:graphicData uri="http://schemas.openxmlformats.org/drawingml/2006/table">
            <a:tbl>
              <a:tblPr/>
              <a:tblGrid>
                <a:gridCol w="989640"/>
                <a:gridCol w="990000"/>
              </a:tblGrid>
              <a:tr h="1112400">
                <a:tc>
                  <a:txBody>
                    <a:bodyPr lIns="91080" rIns="91080" tIns="91080" b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19" name="CustomShape 2"/>
          <p:cNvSpPr/>
          <p:nvPr/>
        </p:nvSpPr>
        <p:spPr>
          <a:xfrm>
            <a:off x="3028320" y="386640"/>
            <a:ext cx="5823720" cy="59652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Step 2</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mean between rows</a:t>
            </a:r>
            <a:endParaRPr b="0" lang="en-US" sz="2400" spc="-1" strike="noStrike">
              <a:latin typeface="Arial"/>
            </a:endParaRPr>
          </a:p>
        </p:txBody>
      </p:sp>
      <p:sp>
        <p:nvSpPr>
          <p:cNvPr id="520" name="CustomShape 3"/>
          <p:cNvSpPr/>
          <p:nvPr/>
        </p:nvSpPr>
        <p:spPr>
          <a:xfrm>
            <a:off x="969480" y="20354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21" name="CustomShape 4"/>
          <p:cNvSpPr/>
          <p:nvPr/>
        </p:nvSpPr>
        <p:spPr>
          <a:xfrm>
            <a:off x="960840" y="25772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22" name="CustomShape 5"/>
          <p:cNvSpPr/>
          <p:nvPr/>
        </p:nvSpPr>
        <p:spPr>
          <a:xfrm>
            <a:off x="952920" y="312840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23" name="Table 1"/>
          <p:cNvGraphicFramePr/>
          <p:nvPr/>
        </p:nvGraphicFramePr>
        <p:xfrm>
          <a:off x="723600" y="670320"/>
          <a:ext cx="1979640" cy="3802320"/>
        </p:xfrm>
        <a:graphic>
          <a:graphicData uri="http://schemas.openxmlformats.org/drawingml/2006/table">
            <a:tbl>
              <a:tblPr/>
              <a:tblGrid>
                <a:gridCol w="989640"/>
                <a:gridCol w="990000"/>
              </a:tblGrid>
              <a:tr h="1112400">
                <a:tc>
                  <a:txBody>
                    <a:bodyPr lIns="91080" rIns="91080" tIns="91080" b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24" name="CustomShape 2"/>
          <p:cNvSpPr/>
          <p:nvPr/>
        </p:nvSpPr>
        <p:spPr>
          <a:xfrm>
            <a:off x="3028320" y="386640"/>
            <a:ext cx="5823720" cy="59652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Step 3</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the Gini Impurity for every</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mean value</a:t>
            </a:r>
            <a:endParaRPr b="0" lang="en-US" sz="2400" spc="-1" strike="noStrike">
              <a:latin typeface="Arial"/>
            </a:endParaRPr>
          </a:p>
        </p:txBody>
      </p:sp>
      <p:sp>
        <p:nvSpPr>
          <p:cNvPr id="525" name="CustomShape 3"/>
          <p:cNvSpPr/>
          <p:nvPr/>
        </p:nvSpPr>
        <p:spPr>
          <a:xfrm>
            <a:off x="969480" y="20354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26" name="CustomShape 4"/>
          <p:cNvSpPr/>
          <p:nvPr/>
        </p:nvSpPr>
        <p:spPr>
          <a:xfrm>
            <a:off x="960840" y="25772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27" name="CustomShape 5"/>
          <p:cNvSpPr/>
          <p:nvPr/>
        </p:nvSpPr>
        <p:spPr>
          <a:xfrm>
            <a:off x="952920" y="312840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28" name="CustomShape 6"/>
          <p:cNvSpPr/>
          <p:nvPr/>
        </p:nvSpPr>
        <p:spPr>
          <a:xfrm>
            <a:off x="1751040" y="228600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29" name="CustomShape 7"/>
          <p:cNvSpPr/>
          <p:nvPr/>
        </p:nvSpPr>
        <p:spPr>
          <a:xfrm>
            <a:off x="3330360" y="2085840"/>
            <a:ext cx="1739520" cy="2347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Arial"/>
                <a:ea typeface="Arial"/>
              </a:rPr>
              <a:t>GINI Impurity?</a:t>
            </a:r>
            <a:endParaRPr b="0" lang="en-US" sz="1400" spc="-1" strike="noStrike">
              <a:latin typeface="Arial"/>
            </a:endParaRPr>
          </a:p>
        </p:txBody>
      </p:sp>
      <p:sp>
        <p:nvSpPr>
          <p:cNvPr id="530" name="CustomShape 8"/>
          <p:cNvSpPr/>
          <p:nvPr/>
        </p:nvSpPr>
        <p:spPr>
          <a:xfrm>
            <a:off x="1751040" y="281952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31" name="CustomShape 9"/>
          <p:cNvSpPr/>
          <p:nvPr/>
        </p:nvSpPr>
        <p:spPr>
          <a:xfrm>
            <a:off x="3330360" y="2619360"/>
            <a:ext cx="1739520" cy="2347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Arial"/>
                <a:ea typeface="Arial"/>
              </a:rPr>
              <a:t>GINI Impurity?</a:t>
            </a:r>
            <a:endParaRPr b="0" lang="en-US" sz="1400" spc="-1" strike="noStrike">
              <a:latin typeface="Arial"/>
            </a:endParaRPr>
          </a:p>
        </p:txBody>
      </p:sp>
      <p:sp>
        <p:nvSpPr>
          <p:cNvPr id="532" name="CustomShape 10"/>
          <p:cNvSpPr/>
          <p:nvPr/>
        </p:nvSpPr>
        <p:spPr>
          <a:xfrm>
            <a:off x="1751040" y="335268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33" name="CustomShape 11"/>
          <p:cNvSpPr/>
          <p:nvPr/>
        </p:nvSpPr>
        <p:spPr>
          <a:xfrm>
            <a:off x="3330360" y="3152520"/>
            <a:ext cx="1739520" cy="23472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Arial"/>
                <a:ea typeface="Arial"/>
              </a:rPr>
              <a:t>GINI Impurity?</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34" name="Table 1"/>
          <p:cNvGraphicFramePr/>
          <p:nvPr/>
        </p:nvGraphicFramePr>
        <p:xfrm>
          <a:off x="723600" y="670320"/>
          <a:ext cx="1979640" cy="3802320"/>
        </p:xfrm>
        <a:graphic>
          <a:graphicData uri="http://schemas.openxmlformats.org/drawingml/2006/table">
            <a:tbl>
              <a:tblPr/>
              <a:tblGrid>
                <a:gridCol w="989640"/>
                <a:gridCol w="990000"/>
              </a:tblGrid>
              <a:tr h="1112400">
                <a:tc>
                  <a:txBody>
                    <a:bodyPr lIns="91080" rIns="91080" tIns="91080" b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35" name="CustomShape 2"/>
          <p:cNvSpPr/>
          <p:nvPr/>
        </p:nvSpPr>
        <p:spPr>
          <a:xfrm>
            <a:off x="3028320" y="386640"/>
            <a:ext cx="5823720" cy="59652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Step 3</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the Gini Impurity for every</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mean value</a:t>
            </a:r>
            <a:endParaRPr b="0" lang="en-US" sz="2400" spc="-1" strike="noStrike">
              <a:latin typeface="Arial"/>
            </a:endParaRPr>
          </a:p>
        </p:txBody>
      </p:sp>
      <p:sp>
        <p:nvSpPr>
          <p:cNvPr id="536" name="CustomShape 3"/>
          <p:cNvSpPr/>
          <p:nvPr/>
        </p:nvSpPr>
        <p:spPr>
          <a:xfrm>
            <a:off x="969480" y="20354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37" name="CustomShape 4"/>
          <p:cNvSpPr/>
          <p:nvPr/>
        </p:nvSpPr>
        <p:spPr>
          <a:xfrm>
            <a:off x="960840" y="25772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38" name="CustomShape 5"/>
          <p:cNvSpPr/>
          <p:nvPr/>
        </p:nvSpPr>
        <p:spPr>
          <a:xfrm>
            <a:off x="952920" y="312840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39" name="CustomShape 6"/>
          <p:cNvSpPr/>
          <p:nvPr/>
        </p:nvSpPr>
        <p:spPr>
          <a:xfrm>
            <a:off x="5272200" y="171936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Debt &lt; 1250</a:t>
            </a:r>
            <a:endParaRPr b="0" lang="en-US" sz="1400" spc="-1" strike="noStrike">
              <a:latin typeface="Arial"/>
            </a:endParaRPr>
          </a:p>
        </p:txBody>
      </p:sp>
      <p:sp>
        <p:nvSpPr>
          <p:cNvPr id="540" name="CustomShape 7"/>
          <p:cNvSpPr/>
          <p:nvPr/>
        </p:nvSpPr>
        <p:spPr>
          <a:xfrm>
            <a:off x="4159440" y="32119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541" name="CustomShape 8"/>
          <p:cNvSpPr/>
          <p:nvPr/>
        </p:nvSpPr>
        <p:spPr>
          <a:xfrm>
            <a:off x="4308480" y="36550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42" name="CustomShape 9"/>
          <p:cNvSpPr/>
          <p:nvPr/>
        </p:nvSpPr>
        <p:spPr>
          <a:xfrm flipH="1">
            <a:off x="5116680" y="2292120"/>
            <a:ext cx="1060920" cy="919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43" name="CustomShape 10"/>
          <p:cNvSpPr/>
          <p:nvPr/>
        </p:nvSpPr>
        <p:spPr>
          <a:xfrm>
            <a:off x="6178320" y="2292120"/>
            <a:ext cx="1117800" cy="919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44" name="CustomShape 11"/>
          <p:cNvSpPr/>
          <p:nvPr/>
        </p:nvSpPr>
        <p:spPr>
          <a:xfrm>
            <a:off x="5097960" y="24724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545" name="CustomShape 12"/>
          <p:cNvSpPr/>
          <p:nvPr/>
        </p:nvSpPr>
        <p:spPr>
          <a:xfrm>
            <a:off x="6921000" y="24724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546" name="CustomShape 13"/>
          <p:cNvSpPr/>
          <p:nvPr/>
        </p:nvSpPr>
        <p:spPr>
          <a:xfrm>
            <a:off x="6338880" y="32119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547" name="CustomShape 14"/>
          <p:cNvSpPr/>
          <p:nvPr/>
        </p:nvSpPr>
        <p:spPr>
          <a:xfrm>
            <a:off x="6487560" y="36550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48" name="Table 1"/>
          <p:cNvGraphicFramePr/>
          <p:nvPr/>
        </p:nvGraphicFramePr>
        <p:xfrm>
          <a:off x="723600" y="670320"/>
          <a:ext cx="1979640" cy="3802320"/>
        </p:xfrm>
        <a:graphic>
          <a:graphicData uri="http://schemas.openxmlformats.org/drawingml/2006/table">
            <a:tbl>
              <a:tblPr/>
              <a:tblGrid>
                <a:gridCol w="989640"/>
                <a:gridCol w="990000"/>
              </a:tblGrid>
              <a:tr h="1112400">
                <a:tc>
                  <a:txBody>
                    <a:bodyPr lIns="91080" rIns="91080" tIns="91080" b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49" name="CustomShape 2"/>
          <p:cNvSpPr/>
          <p:nvPr/>
        </p:nvSpPr>
        <p:spPr>
          <a:xfrm>
            <a:off x="3028320" y="386640"/>
            <a:ext cx="5823720" cy="59652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Step 3</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the Gini Impurity for every</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mean value</a:t>
            </a:r>
            <a:endParaRPr b="0" lang="en-US" sz="2400" spc="-1" strike="noStrike">
              <a:latin typeface="Arial"/>
            </a:endParaRPr>
          </a:p>
        </p:txBody>
      </p:sp>
      <p:sp>
        <p:nvSpPr>
          <p:cNvPr id="550" name="CustomShape 3"/>
          <p:cNvSpPr/>
          <p:nvPr/>
        </p:nvSpPr>
        <p:spPr>
          <a:xfrm>
            <a:off x="969480" y="20354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51" name="CustomShape 4"/>
          <p:cNvSpPr/>
          <p:nvPr/>
        </p:nvSpPr>
        <p:spPr>
          <a:xfrm>
            <a:off x="960840" y="25772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52" name="CustomShape 5"/>
          <p:cNvSpPr/>
          <p:nvPr/>
        </p:nvSpPr>
        <p:spPr>
          <a:xfrm>
            <a:off x="952920" y="312840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53" name="CustomShape 6"/>
          <p:cNvSpPr/>
          <p:nvPr/>
        </p:nvSpPr>
        <p:spPr>
          <a:xfrm>
            <a:off x="5272200" y="171936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Debt &lt; 1250</a:t>
            </a:r>
            <a:endParaRPr b="0" lang="en-US" sz="1400" spc="-1" strike="noStrike">
              <a:latin typeface="Arial"/>
            </a:endParaRPr>
          </a:p>
        </p:txBody>
      </p:sp>
      <p:sp>
        <p:nvSpPr>
          <p:cNvPr id="554" name="CustomShape 7"/>
          <p:cNvSpPr/>
          <p:nvPr/>
        </p:nvSpPr>
        <p:spPr>
          <a:xfrm>
            <a:off x="4159440" y="32119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555" name="CustomShape 8"/>
          <p:cNvSpPr/>
          <p:nvPr/>
        </p:nvSpPr>
        <p:spPr>
          <a:xfrm>
            <a:off x="4308480" y="36550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56" name="CustomShape 9"/>
          <p:cNvSpPr/>
          <p:nvPr/>
        </p:nvSpPr>
        <p:spPr>
          <a:xfrm flipH="1">
            <a:off x="5116680" y="2292120"/>
            <a:ext cx="1060920" cy="919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57" name="CustomShape 10"/>
          <p:cNvSpPr/>
          <p:nvPr/>
        </p:nvSpPr>
        <p:spPr>
          <a:xfrm>
            <a:off x="6178320" y="2292120"/>
            <a:ext cx="1117800" cy="919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58" name="CustomShape 11"/>
          <p:cNvSpPr/>
          <p:nvPr/>
        </p:nvSpPr>
        <p:spPr>
          <a:xfrm>
            <a:off x="5097960" y="24724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559" name="CustomShape 12"/>
          <p:cNvSpPr/>
          <p:nvPr/>
        </p:nvSpPr>
        <p:spPr>
          <a:xfrm>
            <a:off x="6921000" y="24724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560" name="CustomShape 13"/>
          <p:cNvSpPr/>
          <p:nvPr/>
        </p:nvSpPr>
        <p:spPr>
          <a:xfrm>
            <a:off x="6338880" y="32119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561" name="CustomShape 14"/>
          <p:cNvSpPr/>
          <p:nvPr/>
        </p:nvSpPr>
        <p:spPr>
          <a:xfrm>
            <a:off x="6487560" y="36550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62" name="CustomShape 15"/>
          <p:cNvSpPr/>
          <p:nvPr/>
        </p:nvSpPr>
        <p:spPr>
          <a:xfrm>
            <a:off x="5039640" y="4473000"/>
            <a:ext cx="3056040" cy="45360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GINI Impurity = 0.367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63" name="Table 1"/>
          <p:cNvGraphicFramePr/>
          <p:nvPr/>
        </p:nvGraphicFramePr>
        <p:xfrm>
          <a:off x="723600" y="670320"/>
          <a:ext cx="1979640" cy="3802320"/>
        </p:xfrm>
        <a:graphic>
          <a:graphicData uri="http://schemas.openxmlformats.org/drawingml/2006/table">
            <a:tbl>
              <a:tblPr/>
              <a:tblGrid>
                <a:gridCol w="989640"/>
                <a:gridCol w="990000"/>
              </a:tblGrid>
              <a:tr h="1112400">
                <a:tc>
                  <a:txBody>
                    <a:bodyPr lIns="91080" rIns="91080" tIns="91080" b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64" name="CustomShape 2"/>
          <p:cNvSpPr/>
          <p:nvPr/>
        </p:nvSpPr>
        <p:spPr>
          <a:xfrm>
            <a:off x="3028320" y="386640"/>
            <a:ext cx="5823720" cy="59652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Step 3</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the Gini Impurity for every</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mean value</a:t>
            </a:r>
            <a:endParaRPr b="0" lang="en-US" sz="2400" spc="-1" strike="noStrike">
              <a:latin typeface="Arial"/>
            </a:endParaRPr>
          </a:p>
        </p:txBody>
      </p:sp>
      <p:sp>
        <p:nvSpPr>
          <p:cNvPr id="565" name="CustomShape 3"/>
          <p:cNvSpPr/>
          <p:nvPr/>
        </p:nvSpPr>
        <p:spPr>
          <a:xfrm>
            <a:off x="969480" y="20354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66" name="CustomShape 4"/>
          <p:cNvSpPr/>
          <p:nvPr/>
        </p:nvSpPr>
        <p:spPr>
          <a:xfrm>
            <a:off x="960840" y="25772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67" name="CustomShape 5"/>
          <p:cNvSpPr/>
          <p:nvPr/>
        </p:nvSpPr>
        <p:spPr>
          <a:xfrm>
            <a:off x="952920" y="312840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68" name="CustomShape 6"/>
          <p:cNvSpPr/>
          <p:nvPr/>
        </p:nvSpPr>
        <p:spPr>
          <a:xfrm>
            <a:off x="5272200" y="1719360"/>
            <a:ext cx="1812240" cy="57240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gn="ctr">
              <a:lnSpc>
                <a:spcPct val="100000"/>
              </a:lnSpc>
            </a:pPr>
            <a:r>
              <a:rPr b="1" lang="en-US" sz="1400" spc="-1" strike="noStrike">
                <a:solidFill>
                  <a:srgbClr val="000000"/>
                </a:solidFill>
                <a:latin typeface="Open Sans"/>
                <a:ea typeface="Open Sans"/>
              </a:rPr>
              <a:t>Debt &lt; 1250</a:t>
            </a:r>
            <a:endParaRPr b="0" lang="en-US" sz="1400" spc="-1" strike="noStrike">
              <a:latin typeface="Arial"/>
            </a:endParaRPr>
          </a:p>
        </p:txBody>
      </p:sp>
      <p:sp>
        <p:nvSpPr>
          <p:cNvPr id="569" name="CustomShape 7"/>
          <p:cNvSpPr/>
          <p:nvPr/>
        </p:nvSpPr>
        <p:spPr>
          <a:xfrm>
            <a:off x="4159440" y="32119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570" name="CustomShape 8"/>
          <p:cNvSpPr/>
          <p:nvPr/>
        </p:nvSpPr>
        <p:spPr>
          <a:xfrm>
            <a:off x="4308480" y="36550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71" name="CustomShape 9"/>
          <p:cNvSpPr/>
          <p:nvPr/>
        </p:nvSpPr>
        <p:spPr>
          <a:xfrm flipH="1">
            <a:off x="5116680" y="2292120"/>
            <a:ext cx="1060920" cy="919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72" name="CustomShape 10"/>
          <p:cNvSpPr/>
          <p:nvPr/>
        </p:nvSpPr>
        <p:spPr>
          <a:xfrm>
            <a:off x="6178320" y="2292120"/>
            <a:ext cx="1117800" cy="91908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73" name="CustomShape 11"/>
          <p:cNvSpPr/>
          <p:nvPr/>
        </p:nvSpPr>
        <p:spPr>
          <a:xfrm>
            <a:off x="5097960" y="24724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574" name="CustomShape 12"/>
          <p:cNvSpPr/>
          <p:nvPr/>
        </p:nvSpPr>
        <p:spPr>
          <a:xfrm>
            <a:off x="6921000" y="2472480"/>
            <a:ext cx="62424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575" name="CustomShape 13"/>
          <p:cNvSpPr/>
          <p:nvPr/>
        </p:nvSpPr>
        <p:spPr>
          <a:xfrm>
            <a:off x="6338880" y="3211920"/>
            <a:ext cx="1915200" cy="1104480"/>
          </a:xfrm>
          <a:prstGeom prst="roundRect">
            <a:avLst>
              <a:gd name="adj" fmla="val 16667"/>
            </a:avLst>
          </a:prstGeom>
          <a:noFill/>
          <a:ln w="38160">
            <a:solidFill>
              <a:srgbClr val="000000"/>
            </a:solidFill>
            <a:round/>
          </a:ln>
        </p:spPr>
        <p:style>
          <a:lnRef idx="0"/>
          <a:fillRef idx="0"/>
          <a:effectRef idx="0"/>
          <a:fontRef idx="minor"/>
        </p:style>
        <p:txBody>
          <a:bodyPr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576" name="CustomShape 14"/>
          <p:cNvSpPr/>
          <p:nvPr/>
        </p:nvSpPr>
        <p:spPr>
          <a:xfrm>
            <a:off x="6487560" y="3655080"/>
            <a:ext cx="154188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77" name="CustomShape 15"/>
          <p:cNvSpPr/>
          <p:nvPr/>
        </p:nvSpPr>
        <p:spPr>
          <a:xfrm>
            <a:off x="5039640" y="4473000"/>
            <a:ext cx="3056040" cy="45360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GINI Impurity = 0.367</a:t>
            </a:r>
            <a:endParaRPr b="0" lang="en-US" sz="1800" spc="-1" strike="noStrike">
              <a:latin typeface="Arial"/>
            </a:endParaRPr>
          </a:p>
        </p:txBody>
      </p:sp>
      <p:sp>
        <p:nvSpPr>
          <p:cNvPr id="578" name="CustomShape 16"/>
          <p:cNvSpPr/>
          <p:nvPr/>
        </p:nvSpPr>
        <p:spPr>
          <a:xfrm>
            <a:off x="1751040" y="228600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79" name="CustomShape 17"/>
          <p:cNvSpPr/>
          <p:nvPr/>
        </p:nvSpPr>
        <p:spPr>
          <a:xfrm>
            <a:off x="3250800" y="2087640"/>
            <a:ext cx="299952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Arial"/>
                <a:ea typeface="Arial"/>
              </a:rPr>
              <a:t>GINI = 0.367</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80" name="Table 1"/>
          <p:cNvGraphicFramePr/>
          <p:nvPr/>
        </p:nvGraphicFramePr>
        <p:xfrm>
          <a:off x="723600" y="670320"/>
          <a:ext cx="1979640" cy="3802320"/>
        </p:xfrm>
        <a:graphic>
          <a:graphicData uri="http://schemas.openxmlformats.org/drawingml/2006/table">
            <a:tbl>
              <a:tblPr/>
              <a:tblGrid>
                <a:gridCol w="989640"/>
                <a:gridCol w="990000"/>
              </a:tblGrid>
              <a:tr h="1112400">
                <a:tc>
                  <a:txBody>
                    <a:bodyPr lIns="91080" rIns="91080" tIns="91080" b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81" name="CustomShape 2"/>
          <p:cNvSpPr/>
          <p:nvPr/>
        </p:nvSpPr>
        <p:spPr>
          <a:xfrm>
            <a:off x="3028320" y="386640"/>
            <a:ext cx="5823720" cy="59652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Step 4</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Select the one with the lowest</a:t>
            </a:r>
            <a:br/>
            <a:r>
              <a:rPr b="0" lang="en-US" sz="2400" spc="-1" strike="noStrike">
                <a:solidFill>
                  <a:srgbClr val="000000"/>
                </a:solidFill>
                <a:latin typeface="Open Sans"/>
                <a:ea typeface="Open Sans"/>
              </a:rPr>
              <a:t>GINI Impurity</a:t>
            </a:r>
            <a:endParaRPr b="0" lang="en-US" sz="2400" spc="-1" strike="noStrike">
              <a:latin typeface="Arial"/>
            </a:endParaRPr>
          </a:p>
        </p:txBody>
      </p:sp>
      <p:sp>
        <p:nvSpPr>
          <p:cNvPr id="582" name="CustomShape 3"/>
          <p:cNvSpPr/>
          <p:nvPr/>
        </p:nvSpPr>
        <p:spPr>
          <a:xfrm>
            <a:off x="969480" y="20354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83" name="CustomShape 4"/>
          <p:cNvSpPr/>
          <p:nvPr/>
        </p:nvSpPr>
        <p:spPr>
          <a:xfrm>
            <a:off x="960840" y="25772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84" name="CustomShape 5"/>
          <p:cNvSpPr/>
          <p:nvPr/>
        </p:nvSpPr>
        <p:spPr>
          <a:xfrm>
            <a:off x="952920" y="312840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85" name="CustomShape 6"/>
          <p:cNvSpPr/>
          <p:nvPr/>
        </p:nvSpPr>
        <p:spPr>
          <a:xfrm>
            <a:off x="1751040" y="228600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86" name="CustomShape 7"/>
          <p:cNvSpPr/>
          <p:nvPr/>
        </p:nvSpPr>
        <p:spPr>
          <a:xfrm>
            <a:off x="3250800" y="2087640"/>
            <a:ext cx="299952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Arial"/>
                <a:ea typeface="Arial"/>
              </a:rPr>
              <a:t>GINI = 0.367</a:t>
            </a:r>
            <a:endParaRPr b="0" lang="en-US" sz="1400" spc="-1" strike="noStrike">
              <a:latin typeface="Arial"/>
            </a:endParaRPr>
          </a:p>
        </p:txBody>
      </p:sp>
      <p:sp>
        <p:nvSpPr>
          <p:cNvPr id="587" name="CustomShape 8"/>
          <p:cNvSpPr/>
          <p:nvPr/>
        </p:nvSpPr>
        <p:spPr>
          <a:xfrm>
            <a:off x="1789560" y="285876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88" name="CustomShape 9"/>
          <p:cNvSpPr/>
          <p:nvPr/>
        </p:nvSpPr>
        <p:spPr>
          <a:xfrm>
            <a:off x="3289680" y="2660400"/>
            <a:ext cx="299952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Arial"/>
                <a:ea typeface="Arial"/>
              </a:rPr>
              <a:t>GINI = 0.204</a:t>
            </a:r>
            <a:endParaRPr b="0" lang="en-US" sz="1400" spc="-1" strike="noStrike">
              <a:latin typeface="Arial"/>
            </a:endParaRPr>
          </a:p>
        </p:txBody>
      </p:sp>
      <p:sp>
        <p:nvSpPr>
          <p:cNvPr id="589" name="CustomShape 10"/>
          <p:cNvSpPr/>
          <p:nvPr/>
        </p:nvSpPr>
        <p:spPr>
          <a:xfrm>
            <a:off x="1751040" y="342900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90" name="CustomShape 11"/>
          <p:cNvSpPr/>
          <p:nvPr/>
        </p:nvSpPr>
        <p:spPr>
          <a:xfrm>
            <a:off x="3250800" y="3230640"/>
            <a:ext cx="299952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Arial"/>
                <a:ea typeface="Arial"/>
              </a:rPr>
              <a:t>GINI = 0.389</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91" name="Table 1"/>
          <p:cNvGraphicFramePr/>
          <p:nvPr/>
        </p:nvGraphicFramePr>
        <p:xfrm>
          <a:off x="723600" y="670320"/>
          <a:ext cx="1979640" cy="3802320"/>
        </p:xfrm>
        <a:graphic>
          <a:graphicData uri="http://schemas.openxmlformats.org/drawingml/2006/table">
            <a:tbl>
              <a:tblPr/>
              <a:tblGrid>
                <a:gridCol w="989640"/>
                <a:gridCol w="990000"/>
              </a:tblGrid>
              <a:tr h="1112400">
                <a:tc>
                  <a:txBody>
                    <a:bodyPr lIns="91080" rIns="91080" tIns="91080" b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tIns="91080" b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92" name="CustomShape 2"/>
          <p:cNvSpPr/>
          <p:nvPr/>
        </p:nvSpPr>
        <p:spPr>
          <a:xfrm>
            <a:off x="3028320" y="386640"/>
            <a:ext cx="5823720" cy="596520"/>
          </a:xfrm>
          <a:prstGeom prst="rect">
            <a:avLst/>
          </a:prstGeom>
          <a:noFill/>
          <a:ln>
            <a:noFill/>
          </a:ln>
        </p:spPr>
        <p:style>
          <a:lnRef idx="0"/>
          <a:fillRef idx="0"/>
          <a:effectRef idx="0"/>
          <a:fontRef idx="minor"/>
        </p:style>
        <p:txBody>
          <a:bodyPr tIns="91440" bIns="91440">
            <a:noAutofit/>
          </a:bodyPr>
          <a:p>
            <a:pPr>
              <a:lnSpc>
                <a:spcPct val="100000"/>
              </a:lnSpc>
            </a:pPr>
            <a:r>
              <a:rPr b="1" lang="en-US" sz="2400" spc="-1" strike="noStrike">
                <a:solidFill>
                  <a:srgbClr val="000000"/>
                </a:solidFill>
                <a:latin typeface="Open Sans"/>
                <a:ea typeface="Open Sans"/>
              </a:rPr>
              <a:t>Step 4</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Select the one with the lowest</a:t>
            </a:r>
            <a:br/>
            <a:r>
              <a:rPr b="0" lang="en-US" sz="2400" spc="-1" strike="noStrike">
                <a:solidFill>
                  <a:srgbClr val="000000"/>
                </a:solidFill>
                <a:latin typeface="Open Sans"/>
                <a:ea typeface="Open Sans"/>
              </a:rPr>
              <a:t>GINI Impurity</a:t>
            </a:r>
            <a:endParaRPr b="0" lang="en-US" sz="2400" spc="-1" strike="noStrike">
              <a:latin typeface="Arial"/>
            </a:endParaRPr>
          </a:p>
        </p:txBody>
      </p:sp>
      <p:sp>
        <p:nvSpPr>
          <p:cNvPr id="593" name="CustomShape 3"/>
          <p:cNvSpPr/>
          <p:nvPr/>
        </p:nvSpPr>
        <p:spPr>
          <a:xfrm>
            <a:off x="969480" y="20354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94" name="CustomShape 4"/>
          <p:cNvSpPr/>
          <p:nvPr/>
        </p:nvSpPr>
        <p:spPr>
          <a:xfrm>
            <a:off x="960840" y="257724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95" name="CustomShape 5"/>
          <p:cNvSpPr/>
          <p:nvPr/>
        </p:nvSpPr>
        <p:spPr>
          <a:xfrm>
            <a:off x="952920" y="3128400"/>
            <a:ext cx="1033560" cy="234720"/>
          </a:xfrm>
          <a:prstGeom prst="rect">
            <a:avLst/>
          </a:prstGeom>
          <a:noFill/>
          <a:ln>
            <a:noFill/>
          </a:ln>
        </p:spPr>
        <p:style>
          <a:lnRef idx="0"/>
          <a:fillRef idx="0"/>
          <a:effectRef idx="0"/>
          <a:fontRef idx="minor"/>
        </p:style>
        <p:txBody>
          <a:bodyPr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96" name="CustomShape 6"/>
          <p:cNvSpPr/>
          <p:nvPr/>
        </p:nvSpPr>
        <p:spPr>
          <a:xfrm>
            <a:off x="1751040" y="228600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97" name="CustomShape 7"/>
          <p:cNvSpPr/>
          <p:nvPr/>
        </p:nvSpPr>
        <p:spPr>
          <a:xfrm>
            <a:off x="3250800" y="2087640"/>
            <a:ext cx="299952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Arial"/>
                <a:ea typeface="Arial"/>
              </a:rPr>
              <a:t>GINI = 0.367</a:t>
            </a:r>
            <a:endParaRPr b="0" lang="en-US" sz="1400" spc="-1" strike="noStrike">
              <a:latin typeface="Arial"/>
            </a:endParaRPr>
          </a:p>
        </p:txBody>
      </p:sp>
      <p:sp>
        <p:nvSpPr>
          <p:cNvPr id="598" name="CustomShape 8"/>
          <p:cNvSpPr/>
          <p:nvPr/>
        </p:nvSpPr>
        <p:spPr>
          <a:xfrm>
            <a:off x="1789560" y="285876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99" name="CustomShape 9"/>
          <p:cNvSpPr/>
          <p:nvPr/>
        </p:nvSpPr>
        <p:spPr>
          <a:xfrm>
            <a:off x="3289680" y="2660400"/>
            <a:ext cx="1335240" cy="326160"/>
          </a:xfrm>
          <a:prstGeom prst="rect">
            <a:avLst/>
          </a:prstGeom>
          <a:noFill/>
          <a:ln>
            <a:noFill/>
          </a:ln>
        </p:spPr>
        <p:style>
          <a:lnRef idx="0"/>
          <a:fillRef idx="0"/>
          <a:effectRef idx="0"/>
          <a:fontRef idx="minor"/>
        </p:style>
        <p:txBody>
          <a:bodyPr tIns="91440" bIns="91440">
            <a:noAutofit/>
          </a:bodyPr>
          <a:p>
            <a:pPr>
              <a:lnSpc>
                <a:spcPct val="100000"/>
              </a:lnSpc>
            </a:pPr>
            <a:r>
              <a:rPr b="1" lang="en-US" sz="1400" spc="-1" strike="noStrike">
                <a:solidFill>
                  <a:srgbClr val="000000"/>
                </a:solidFill>
                <a:latin typeface="Open Sans"/>
                <a:ea typeface="Open Sans"/>
              </a:rPr>
              <a:t>GINI = 0.204</a:t>
            </a:r>
            <a:endParaRPr b="0" lang="en-US" sz="1400" spc="-1" strike="noStrike">
              <a:latin typeface="Arial"/>
            </a:endParaRPr>
          </a:p>
        </p:txBody>
      </p:sp>
      <p:sp>
        <p:nvSpPr>
          <p:cNvPr id="600" name="CustomShape 10"/>
          <p:cNvSpPr/>
          <p:nvPr/>
        </p:nvSpPr>
        <p:spPr>
          <a:xfrm>
            <a:off x="1751040" y="3429000"/>
            <a:ext cx="156312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601" name="CustomShape 11"/>
          <p:cNvSpPr/>
          <p:nvPr/>
        </p:nvSpPr>
        <p:spPr>
          <a:xfrm>
            <a:off x="3250800" y="3230640"/>
            <a:ext cx="2999520" cy="326160"/>
          </a:xfrm>
          <a:prstGeom prst="rect">
            <a:avLst/>
          </a:prstGeom>
          <a:noFill/>
          <a:ln>
            <a:noFill/>
          </a:ln>
        </p:spPr>
        <p:style>
          <a:lnRef idx="0"/>
          <a:fillRef idx="0"/>
          <a:effectRef idx="0"/>
          <a:fontRef idx="minor"/>
        </p:style>
        <p:txBody>
          <a:bodyPr tIns="91440" bIns="91440">
            <a:noAutofit/>
          </a:bodyPr>
          <a:p>
            <a:pPr>
              <a:lnSpc>
                <a:spcPct val="100000"/>
              </a:lnSpc>
            </a:pPr>
            <a:r>
              <a:rPr b="0" lang="en-US" sz="1400" spc="-1" strike="noStrike">
                <a:solidFill>
                  <a:srgbClr val="000000"/>
                </a:solidFill>
                <a:latin typeface="Arial"/>
                <a:ea typeface="Arial"/>
              </a:rPr>
              <a:t>GINI = 0.389</a:t>
            </a:r>
            <a:endParaRPr b="0" lang="en-US" sz="1400" spc="-1" strike="noStrike">
              <a:latin typeface="Arial"/>
            </a:endParaRPr>
          </a:p>
        </p:txBody>
      </p:sp>
      <p:pic>
        <p:nvPicPr>
          <p:cNvPr id="602" name="Google Shape;843;p79" descr=""/>
          <p:cNvPicPr/>
          <p:nvPr/>
        </p:nvPicPr>
        <p:blipFill>
          <a:blip r:embed="rId1"/>
          <a:srcRect l="0" t="0" r="0" b="19638"/>
          <a:stretch/>
        </p:blipFill>
        <p:spPr>
          <a:xfrm>
            <a:off x="4388040" y="2565360"/>
            <a:ext cx="657720" cy="42840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3"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604"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5" name="Google Shape;854;p81" descr=""/>
          <p:cNvPicPr/>
          <p:nvPr/>
        </p:nvPicPr>
        <p:blipFill>
          <a:blip r:embed="rId1"/>
          <a:stretch/>
        </p:blipFill>
        <p:spPr>
          <a:xfrm>
            <a:off x="0" y="1364400"/>
            <a:ext cx="9143640" cy="241416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1" lang="en-US" sz="2800" spc="-1" strike="noStrike">
                <a:solidFill>
                  <a:srgbClr val="000000"/>
                </a:solidFill>
                <a:latin typeface="Open Sans"/>
                <a:ea typeface="Open Sans"/>
              </a:rPr>
              <a:t>Unsupervised Learning</a:t>
            </a:r>
            <a:br/>
            <a:endParaRPr b="0" lang="en-US" sz="2800" spc="-1" strike="noStrike">
              <a:solidFill>
                <a:srgbClr val="000000"/>
              </a:solidFill>
              <a:latin typeface="Arial"/>
            </a:endParaRPr>
          </a:p>
        </p:txBody>
      </p:sp>
      <p:sp>
        <p:nvSpPr>
          <p:cNvPr id="94" name="TextShape 2"/>
          <p:cNvSpPr txBox="1"/>
          <p:nvPr/>
        </p:nvSpPr>
        <p:spPr>
          <a:xfrm>
            <a:off x="311760" y="1767960"/>
            <a:ext cx="8520120" cy="1607040"/>
          </a:xfrm>
          <a:prstGeom prst="rect">
            <a:avLst/>
          </a:prstGeom>
          <a:noFill/>
          <a:ln>
            <a:noFill/>
          </a:ln>
        </p:spPr>
        <p:txBody>
          <a:bodyPr tIns="91440" bIns="91440">
            <a:noAutofit/>
          </a:bodyPr>
          <a:p>
            <a:pPr>
              <a:lnSpc>
                <a:spcPct val="115000"/>
              </a:lnSpc>
            </a:pPr>
            <a:r>
              <a:rPr b="0" lang="en-US" sz="1800" spc="-1" strike="noStrike">
                <a:solidFill>
                  <a:srgbClr val="595959"/>
                </a:solidFill>
                <a:latin typeface="Arial"/>
                <a:ea typeface="Arial"/>
              </a:rPr>
              <a:t>Unsupervised learning is a machine learning technique, where you do not need to provide lables to the model. Instead, we need to allow the model to work on its own to discover information.</a:t>
            </a:r>
            <a:endParaRPr b="0" lang="en-US" sz="1800" spc="-1" strike="noStrike">
              <a:solidFill>
                <a:srgbClr val="000000"/>
              </a:solidFill>
              <a:latin typeface="Arial"/>
            </a:endParaRPr>
          </a:p>
          <a:p>
            <a:pPr>
              <a:lnSpc>
                <a:spcPct val="115000"/>
              </a:lnSpc>
              <a:spcBef>
                <a:spcPts val="1599"/>
              </a:spcBef>
            </a:pPr>
            <a:endParaRPr b="0" lang="en-US" sz="1800" spc="-1" strike="noStrike">
              <a:solidFill>
                <a:srgbClr val="000000"/>
              </a:solidFill>
              <a:latin typeface="Arial"/>
            </a:endParaRPr>
          </a:p>
          <a:p>
            <a:pPr>
              <a:lnSpc>
                <a:spcPct val="115000"/>
              </a:lnSpc>
              <a:spcBef>
                <a:spcPts val="1599"/>
              </a:spcBef>
              <a:spcAft>
                <a:spcPts val="1599"/>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TextShape 1"/>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607" name="Google Shape;860;p82" descr=""/>
          <p:cNvPicPr/>
          <p:nvPr/>
        </p:nvPicPr>
        <p:blipFill>
          <a:blip r:embed="rId1"/>
          <a:stretch/>
        </p:blipFill>
        <p:spPr>
          <a:xfrm>
            <a:off x="0" y="0"/>
            <a:ext cx="9143640" cy="514332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8"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3600" spc="-1" strike="noStrike">
                <a:solidFill>
                  <a:srgbClr val="000000"/>
                </a:solidFill>
                <a:latin typeface="Arial"/>
                <a:ea typeface="Arial"/>
              </a:rPr>
              <a:t>Train/Test Split</a:t>
            </a:r>
            <a:endParaRPr b="0" lang="en-US" sz="3600" spc="-1" strike="noStrike">
              <a:solidFill>
                <a:srgbClr val="000000"/>
              </a:solidFill>
              <a:latin typeface="Arial"/>
            </a:endParaRPr>
          </a:p>
        </p:txBody>
      </p:sp>
      <p:pic>
        <p:nvPicPr>
          <p:cNvPr id="609" name="Google Shape;866;p83" descr=""/>
          <p:cNvPicPr/>
          <p:nvPr/>
        </p:nvPicPr>
        <p:blipFill>
          <a:blip r:embed="rId1"/>
          <a:stretch/>
        </p:blipFill>
        <p:spPr>
          <a:xfrm>
            <a:off x="0" y="1371960"/>
            <a:ext cx="9143640" cy="299412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10" name="Google Shape;871;p84" descr=""/>
          <p:cNvPicPr/>
          <p:nvPr/>
        </p:nvPicPr>
        <p:blipFill>
          <a:blip r:embed="rId1"/>
          <a:stretch/>
        </p:blipFill>
        <p:spPr>
          <a:xfrm>
            <a:off x="176040" y="987840"/>
            <a:ext cx="8791920" cy="316728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1"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solidFill>
                <a:srgbClr val="000000"/>
              </a:solidFill>
              <a:latin typeface="Arial"/>
            </a:endParaRPr>
          </a:p>
        </p:txBody>
      </p:sp>
      <p:sp>
        <p:nvSpPr>
          <p:cNvPr id="612"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613" name="Table 3"/>
          <p:cNvGraphicFramePr/>
          <p:nvPr/>
        </p:nvGraphicFramePr>
        <p:xfrm>
          <a:off x="952560" y="1619280"/>
          <a:ext cx="7238520" cy="1956600"/>
        </p:xfrm>
        <a:graphic>
          <a:graphicData uri="http://schemas.openxmlformats.org/drawingml/2006/table">
            <a:tbl>
              <a:tblPr/>
              <a:tblGrid>
                <a:gridCol w="3619440"/>
                <a:gridCol w="3619440"/>
              </a:tblGrid>
              <a:tr h="522360">
                <a:tc>
                  <a:txBody>
                    <a:bodyPr lIns="91080" rIns="91080" tIns="91080" bIns="91080">
                      <a:noAutofit/>
                    </a:bodyPr>
                    <a:p>
                      <a:pPr algn="ct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solidFill>
                <a:srgbClr val="000000"/>
              </a:solidFill>
              <a:latin typeface="Arial"/>
            </a:endParaRPr>
          </a:p>
        </p:txBody>
      </p:sp>
      <p:graphicFrame>
        <p:nvGraphicFramePr>
          <p:cNvPr id="615" name="Table 2"/>
          <p:cNvGraphicFramePr/>
          <p:nvPr/>
        </p:nvGraphicFramePr>
        <p:xfrm>
          <a:off x="952560" y="1619280"/>
          <a:ext cx="7594560" cy="2742480"/>
        </p:xfrm>
        <a:graphic>
          <a:graphicData uri="http://schemas.openxmlformats.org/drawingml/2006/table">
            <a:tbl>
              <a:tblPr/>
              <a:tblGrid>
                <a:gridCol w="2715480"/>
                <a:gridCol w="1776960"/>
                <a:gridCol w="3102120"/>
              </a:tblGrid>
              <a:tr h="548280">
                <a:tc>
                  <a:txBody>
                    <a:bodyPr lIns="91080" rIns="91080" tIns="91080" bIns="91080">
                      <a:noAutofit/>
                    </a:bodyPr>
                    <a:p>
                      <a:pP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936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solidFill>
                <a:srgbClr val="000000"/>
              </a:solidFill>
              <a:latin typeface="Arial"/>
            </a:endParaRPr>
          </a:p>
        </p:txBody>
      </p:sp>
      <p:graphicFrame>
        <p:nvGraphicFramePr>
          <p:cNvPr id="617" name="Table 2"/>
          <p:cNvGraphicFramePr/>
          <p:nvPr/>
        </p:nvGraphicFramePr>
        <p:xfrm>
          <a:off x="952560" y="1619280"/>
          <a:ext cx="7594560" cy="2742480"/>
        </p:xfrm>
        <a:graphic>
          <a:graphicData uri="http://schemas.openxmlformats.org/drawingml/2006/table">
            <a:tbl>
              <a:tblPr/>
              <a:tblGrid>
                <a:gridCol w="2715480"/>
                <a:gridCol w="1776960"/>
                <a:gridCol w="3102120"/>
              </a:tblGrid>
              <a:tr h="548280">
                <a:tc>
                  <a:txBody>
                    <a:bodyPr lIns="91080" rIns="91080" tIns="91080" bIns="91080">
                      <a:noAutofit/>
                    </a:bodyPr>
                    <a:p>
                      <a:pP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True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936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solidFill>
                <a:srgbClr val="000000"/>
              </a:solidFill>
              <a:latin typeface="Arial"/>
            </a:endParaRPr>
          </a:p>
        </p:txBody>
      </p:sp>
      <p:graphicFrame>
        <p:nvGraphicFramePr>
          <p:cNvPr id="619" name="Table 2"/>
          <p:cNvGraphicFramePr/>
          <p:nvPr/>
        </p:nvGraphicFramePr>
        <p:xfrm>
          <a:off x="952560" y="1619280"/>
          <a:ext cx="7594560" cy="2742480"/>
        </p:xfrm>
        <a:graphic>
          <a:graphicData uri="http://schemas.openxmlformats.org/drawingml/2006/table">
            <a:tbl>
              <a:tblPr/>
              <a:tblGrid>
                <a:gridCol w="2715480"/>
                <a:gridCol w="1776960"/>
                <a:gridCol w="3102120"/>
              </a:tblGrid>
              <a:tr h="548280">
                <a:tc>
                  <a:txBody>
                    <a:bodyPr lIns="91080" rIns="91080" tIns="91080" bIns="91080">
                      <a:noAutofit/>
                    </a:bodyPr>
                    <a:p>
                      <a:pP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True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False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936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solidFill>
                <a:srgbClr val="000000"/>
              </a:solidFill>
              <a:latin typeface="Arial"/>
            </a:endParaRPr>
          </a:p>
        </p:txBody>
      </p:sp>
      <p:graphicFrame>
        <p:nvGraphicFramePr>
          <p:cNvPr id="621" name="Table 2"/>
          <p:cNvGraphicFramePr/>
          <p:nvPr/>
        </p:nvGraphicFramePr>
        <p:xfrm>
          <a:off x="952560" y="1619280"/>
          <a:ext cx="7594560" cy="2742480"/>
        </p:xfrm>
        <a:graphic>
          <a:graphicData uri="http://schemas.openxmlformats.org/drawingml/2006/table">
            <a:tbl>
              <a:tblPr/>
              <a:tblGrid>
                <a:gridCol w="2715480"/>
                <a:gridCol w="1776960"/>
                <a:gridCol w="3102120"/>
              </a:tblGrid>
              <a:tr h="548280">
                <a:tc>
                  <a:txBody>
                    <a:bodyPr lIns="91080" rIns="91080" tIns="91080" bIns="91080">
                      <a:noAutofit/>
                    </a:bodyPr>
                    <a:p>
                      <a:pP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True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54828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False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9360">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True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2"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Confusion Matrix</a:t>
            </a:r>
            <a:endParaRPr b="0" lang="en-US" sz="2800" spc="-1" strike="noStrike">
              <a:solidFill>
                <a:srgbClr val="000000"/>
              </a:solidFill>
              <a:latin typeface="Arial"/>
            </a:endParaRPr>
          </a:p>
        </p:txBody>
      </p:sp>
      <p:sp>
        <p:nvSpPr>
          <p:cNvPr id="623"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624" name="Table 3"/>
          <p:cNvGraphicFramePr/>
          <p:nvPr/>
        </p:nvGraphicFramePr>
        <p:xfrm>
          <a:off x="449280" y="1279800"/>
          <a:ext cx="8382600" cy="3023280"/>
        </p:xfrm>
        <a:graphic>
          <a:graphicData uri="http://schemas.openxmlformats.org/drawingml/2006/table">
            <a:tbl>
              <a:tblPr/>
              <a:tblGrid>
                <a:gridCol w="4191120"/>
                <a:gridCol w="4191480"/>
              </a:tblGrid>
              <a:tr h="1511640">
                <a:tc>
                  <a:txBody>
                    <a:bodyPr lIns="91080" rIns="91080" tIns="91080" bIns="91080" anchor="ctr">
                      <a:noAutofit/>
                    </a:bodyPr>
                    <a:p>
                      <a:pPr algn="ctr">
                        <a:lnSpc>
                          <a:spcPct val="100000"/>
                        </a:lnSpc>
                      </a:pPr>
                      <a:r>
                        <a:rPr b="0" lang="en-US" sz="2400" spc="-1" strike="noStrike">
                          <a:solidFill>
                            <a:srgbClr val="000000"/>
                          </a:solidFill>
                          <a:latin typeface="Arial"/>
                          <a:ea typeface="Arial"/>
                        </a:rPr>
                        <a:t>True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tIns="91080" bIns="91080" anchor="ctr">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1511640">
                <a:tc>
                  <a:txBody>
                    <a:bodyPr lIns="91080" rIns="91080" tIns="91080" bIns="91080" anchor="ctr">
                      <a:noAutofit/>
                    </a:bodyPr>
                    <a:p>
                      <a:pPr algn="ctr">
                        <a:lnSpc>
                          <a:spcPct val="100000"/>
                        </a:lnSpc>
                      </a:pPr>
                      <a:r>
                        <a:rPr b="0" lang="en-US" sz="2400" spc="-1" strike="noStrike">
                          <a:solidFill>
                            <a:srgbClr val="000000"/>
                          </a:solidFill>
                          <a:latin typeface="Arial"/>
                          <a:ea typeface="Arial"/>
                        </a:rPr>
                        <a:t>False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tIns="91080" bIns="91080" anchor="ctr">
                      <a:noAutofit/>
                    </a:bodyPr>
                    <a:p>
                      <a:pPr algn="ctr">
                        <a:lnSpc>
                          <a:spcPct val="100000"/>
                        </a:lnSpc>
                      </a:pPr>
                      <a:r>
                        <a:rPr b="0" lang="en-US" sz="2400" spc="-1" strike="noStrike">
                          <a:solidFill>
                            <a:srgbClr val="000000"/>
                          </a:solidFill>
                          <a:latin typeface="Arial"/>
                          <a:ea typeface="Arial"/>
                        </a:rPr>
                        <a:t>True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5"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626"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627" name="Google Shape;916;p91" descr=""/>
          <p:cNvPicPr/>
          <p:nvPr/>
        </p:nvPicPr>
        <p:blipFill>
          <a:blip r:embed="rId1"/>
          <a:stretch/>
        </p:blipFill>
        <p:spPr>
          <a:xfrm>
            <a:off x="1218240" y="444960"/>
            <a:ext cx="2904840" cy="1933200"/>
          </a:xfrm>
          <a:prstGeom prst="rect">
            <a:avLst/>
          </a:prstGeom>
          <a:ln>
            <a:noFill/>
          </a:ln>
        </p:spPr>
      </p:pic>
      <p:pic>
        <p:nvPicPr>
          <p:cNvPr id="628" name="Google Shape;917;p91" descr=""/>
          <p:cNvPicPr/>
          <p:nvPr/>
        </p:nvPicPr>
        <p:blipFill>
          <a:blip r:embed="rId2"/>
          <a:stretch/>
        </p:blipFill>
        <p:spPr>
          <a:xfrm>
            <a:off x="4775400" y="430560"/>
            <a:ext cx="2895120" cy="1961640"/>
          </a:xfrm>
          <a:prstGeom prst="rect">
            <a:avLst/>
          </a:prstGeom>
          <a:ln>
            <a:noFill/>
          </a:ln>
        </p:spPr>
      </p:pic>
      <p:pic>
        <p:nvPicPr>
          <p:cNvPr id="629" name="Google Shape;918;p91" descr=""/>
          <p:cNvPicPr/>
          <p:nvPr/>
        </p:nvPicPr>
        <p:blipFill>
          <a:blip r:embed="rId3"/>
          <a:stretch/>
        </p:blipFill>
        <p:spPr>
          <a:xfrm>
            <a:off x="1218240" y="2616120"/>
            <a:ext cx="2904840" cy="1952280"/>
          </a:xfrm>
          <a:prstGeom prst="rect">
            <a:avLst/>
          </a:prstGeom>
          <a:ln>
            <a:noFill/>
          </a:ln>
        </p:spPr>
      </p:pic>
      <p:pic>
        <p:nvPicPr>
          <p:cNvPr id="630" name="Google Shape;919;p91" descr=""/>
          <p:cNvPicPr/>
          <p:nvPr/>
        </p:nvPicPr>
        <p:blipFill>
          <a:blip r:embed="rId4"/>
          <a:stretch/>
        </p:blipFill>
        <p:spPr>
          <a:xfrm>
            <a:off x="4770360" y="2621160"/>
            <a:ext cx="2904840" cy="194292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5" name="TextShape 1"/>
          <p:cNvSpPr txBox="1"/>
          <p:nvPr/>
        </p:nvSpPr>
        <p:spPr>
          <a:xfrm>
            <a:off x="311760" y="444960"/>
            <a:ext cx="8520120" cy="572400"/>
          </a:xfrm>
          <a:prstGeom prst="rect">
            <a:avLst/>
          </a:prstGeom>
          <a:noFill/>
          <a:ln>
            <a:noFill/>
          </a:ln>
        </p:spPr>
        <p:txBody>
          <a:bodyPr tIns="91440" bIns="91440">
            <a:noAutofit/>
          </a:bodyPr>
          <a:p>
            <a:endParaRPr b="0" lang="en-US" sz="1400" spc="-1" strike="noStrike">
              <a:solidFill>
                <a:srgbClr val="000000"/>
              </a:solidFill>
              <a:latin typeface="Arial"/>
            </a:endParaRPr>
          </a:p>
        </p:txBody>
      </p:sp>
      <p:sp>
        <p:nvSpPr>
          <p:cNvPr id="96"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97" name="Google Shape;101;p20" descr=""/>
          <p:cNvPicPr/>
          <p:nvPr/>
        </p:nvPicPr>
        <p:blipFill>
          <a:blip r:embed="rId1"/>
          <a:stretch/>
        </p:blipFill>
        <p:spPr>
          <a:xfrm>
            <a:off x="547200" y="935280"/>
            <a:ext cx="8049600" cy="327240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1"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Accuracy</a:t>
            </a:r>
            <a:endParaRPr b="0" lang="en-US" sz="2800" spc="-1" strike="noStrike">
              <a:solidFill>
                <a:srgbClr val="000000"/>
              </a:solidFill>
              <a:latin typeface="Arial"/>
            </a:endParaRPr>
          </a:p>
        </p:txBody>
      </p:sp>
      <p:sp>
        <p:nvSpPr>
          <p:cNvPr id="632"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633" name="Google Shape;926;p92" descr="\frac{TP + TN}{TP + TN + FP + FN}"/>
          <p:cNvPicPr/>
          <p:nvPr/>
        </p:nvPicPr>
        <p:blipFill>
          <a:blip r:embed="rId1"/>
          <a:stretch/>
        </p:blipFill>
        <p:spPr>
          <a:xfrm>
            <a:off x="311760" y="1646280"/>
            <a:ext cx="8520120" cy="185076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4" name="Google Shape;931;p93" descr=""/>
          <p:cNvPicPr/>
          <p:nvPr/>
        </p:nvPicPr>
        <p:blipFill>
          <a:blip r:embed="rId1"/>
          <a:stretch/>
        </p:blipFill>
        <p:spPr>
          <a:xfrm>
            <a:off x="314640" y="0"/>
            <a:ext cx="2907000" cy="5143320"/>
          </a:xfrm>
          <a:prstGeom prst="rect">
            <a:avLst/>
          </a:prstGeom>
          <a:ln>
            <a:noFill/>
          </a:ln>
        </p:spPr>
      </p:pic>
      <p:sp>
        <p:nvSpPr>
          <p:cNvPr id="635" name="CustomShape 1"/>
          <p:cNvSpPr/>
          <p:nvPr/>
        </p:nvSpPr>
        <p:spPr>
          <a:xfrm>
            <a:off x="3457440" y="2130840"/>
            <a:ext cx="2062440" cy="10357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636" name="Google Shape;933;p93" descr=""/>
          <p:cNvPicPr/>
          <p:nvPr/>
        </p:nvPicPr>
        <p:blipFill>
          <a:blip r:embed="rId2"/>
          <a:stretch/>
        </p:blipFill>
        <p:spPr>
          <a:xfrm>
            <a:off x="5755680" y="565920"/>
            <a:ext cx="3235320" cy="4011480"/>
          </a:xfrm>
          <a:prstGeom prst="rect">
            <a:avLst/>
          </a:prstGeom>
          <a:ln>
            <a:noFill/>
          </a:ln>
        </p:spPr>
      </p:pic>
      <p:sp>
        <p:nvSpPr>
          <p:cNvPr id="637" name="CustomShape 2"/>
          <p:cNvSpPr/>
          <p:nvPr/>
        </p:nvSpPr>
        <p:spPr>
          <a:xfrm>
            <a:off x="2930040" y="262440"/>
            <a:ext cx="3283920" cy="73044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000000"/>
                </a:solidFill>
                <a:latin typeface="Arial"/>
                <a:ea typeface="Arial"/>
              </a:rPr>
              <a:t>High Accuracy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8" name="Google Shape;939;p94" descr=""/>
          <p:cNvPicPr/>
          <p:nvPr/>
        </p:nvPicPr>
        <p:blipFill>
          <a:blip r:embed="rId1"/>
          <a:stretch/>
        </p:blipFill>
        <p:spPr>
          <a:xfrm>
            <a:off x="314640" y="0"/>
            <a:ext cx="2907000" cy="5143320"/>
          </a:xfrm>
          <a:prstGeom prst="rect">
            <a:avLst/>
          </a:prstGeom>
          <a:ln>
            <a:noFill/>
          </a:ln>
        </p:spPr>
      </p:pic>
      <p:sp>
        <p:nvSpPr>
          <p:cNvPr id="639" name="CustomShape 1"/>
          <p:cNvSpPr/>
          <p:nvPr/>
        </p:nvSpPr>
        <p:spPr>
          <a:xfrm>
            <a:off x="3457440" y="2130840"/>
            <a:ext cx="2062440" cy="10357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640" name="Google Shape;941;p94" descr=""/>
          <p:cNvPicPr/>
          <p:nvPr/>
        </p:nvPicPr>
        <p:blipFill>
          <a:blip r:embed="rId2"/>
          <a:stretch/>
        </p:blipFill>
        <p:spPr>
          <a:xfrm>
            <a:off x="5644800" y="565920"/>
            <a:ext cx="3318840" cy="4165920"/>
          </a:xfrm>
          <a:prstGeom prst="rect">
            <a:avLst/>
          </a:prstGeom>
          <a:ln>
            <a:noFill/>
          </a:ln>
        </p:spPr>
      </p:pic>
      <p:sp>
        <p:nvSpPr>
          <p:cNvPr id="641" name="CustomShape 2"/>
          <p:cNvSpPr/>
          <p:nvPr/>
        </p:nvSpPr>
        <p:spPr>
          <a:xfrm>
            <a:off x="2930040" y="271440"/>
            <a:ext cx="3283920" cy="73044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000000"/>
                </a:solidFill>
                <a:latin typeface="Arial"/>
                <a:ea typeface="Arial"/>
              </a:rPr>
              <a:t>Low Accuracy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2" name="Google Shape;947;p95" descr=""/>
          <p:cNvPicPr/>
          <p:nvPr/>
        </p:nvPicPr>
        <p:blipFill>
          <a:blip r:embed="rId1"/>
          <a:stretch/>
        </p:blipFill>
        <p:spPr>
          <a:xfrm>
            <a:off x="161640" y="152280"/>
            <a:ext cx="2586240" cy="4838400"/>
          </a:xfrm>
          <a:prstGeom prst="rect">
            <a:avLst/>
          </a:prstGeom>
          <a:ln>
            <a:noFill/>
          </a:ln>
        </p:spPr>
      </p:pic>
      <p:sp>
        <p:nvSpPr>
          <p:cNvPr id="643" name="CustomShape 1"/>
          <p:cNvSpPr/>
          <p:nvPr/>
        </p:nvSpPr>
        <p:spPr>
          <a:xfrm>
            <a:off x="3115080" y="2053800"/>
            <a:ext cx="2062440" cy="10357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644" name="Google Shape;949;p95" descr=""/>
          <p:cNvPicPr/>
          <p:nvPr/>
        </p:nvPicPr>
        <p:blipFill>
          <a:blip r:embed="rId2"/>
          <a:stretch/>
        </p:blipFill>
        <p:spPr>
          <a:xfrm>
            <a:off x="5284080" y="509400"/>
            <a:ext cx="3660840" cy="4124520"/>
          </a:xfrm>
          <a:prstGeom prst="rect">
            <a:avLst/>
          </a:prstGeom>
          <a:ln>
            <a:noFill/>
          </a:ln>
        </p:spPr>
      </p:pic>
      <p:sp>
        <p:nvSpPr>
          <p:cNvPr id="645" name="CustomShape 2"/>
          <p:cNvSpPr/>
          <p:nvPr/>
        </p:nvSpPr>
        <p:spPr>
          <a:xfrm>
            <a:off x="2504520" y="299160"/>
            <a:ext cx="3283920" cy="73044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000000"/>
                </a:solidFill>
                <a:latin typeface="Arial"/>
                <a:ea typeface="Arial"/>
              </a:rPr>
              <a:t>Misleading Accuracy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6"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Precision</a:t>
            </a:r>
            <a:endParaRPr b="0" lang="en-US" sz="2800" spc="-1" strike="noStrike">
              <a:solidFill>
                <a:srgbClr val="000000"/>
              </a:solidFill>
              <a:latin typeface="Arial"/>
            </a:endParaRPr>
          </a:p>
        </p:txBody>
      </p:sp>
      <p:sp>
        <p:nvSpPr>
          <p:cNvPr id="647"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648" name="Google Shape;957;p96" descr="\frac{TP }{TP + FP}"/>
          <p:cNvPicPr/>
          <p:nvPr/>
        </p:nvPicPr>
        <p:blipFill>
          <a:blip r:embed="rId1"/>
          <a:stretch/>
        </p:blipFill>
        <p:spPr>
          <a:xfrm>
            <a:off x="2514600" y="1817640"/>
            <a:ext cx="4114440" cy="208548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9" name="Google Shape;962;p97" descr=""/>
          <p:cNvPicPr/>
          <p:nvPr/>
        </p:nvPicPr>
        <p:blipFill>
          <a:blip r:embed="rId1"/>
          <a:stretch/>
        </p:blipFill>
        <p:spPr>
          <a:xfrm>
            <a:off x="314640" y="0"/>
            <a:ext cx="2907000" cy="5143320"/>
          </a:xfrm>
          <a:prstGeom prst="rect">
            <a:avLst/>
          </a:prstGeom>
          <a:ln>
            <a:noFill/>
          </a:ln>
        </p:spPr>
      </p:pic>
      <p:sp>
        <p:nvSpPr>
          <p:cNvPr id="650" name="CustomShape 1"/>
          <p:cNvSpPr/>
          <p:nvPr/>
        </p:nvSpPr>
        <p:spPr>
          <a:xfrm>
            <a:off x="3457440" y="2130840"/>
            <a:ext cx="2062440" cy="10357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651" name="Google Shape;964;p97" descr=""/>
          <p:cNvPicPr/>
          <p:nvPr/>
        </p:nvPicPr>
        <p:blipFill>
          <a:blip r:embed="rId2"/>
          <a:stretch/>
        </p:blipFill>
        <p:spPr>
          <a:xfrm>
            <a:off x="5672520" y="492840"/>
            <a:ext cx="3318840" cy="4157280"/>
          </a:xfrm>
          <a:prstGeom prst="rect">
            <a:avLst/>
          </a:prstGeom>
          <a:ln>
            <a:noFill/>
          </a:ln>
        </p:spPr>
      </p:pic>
      <p:sp>
        <p:nvSpPr>
          <p:cNvPr id="652" name="CustomShape 2"/>
          <p:cNvSpPr/>
          <p:nvPr/>
        </p:nvSpPr>
        <p:spPr>
          <a:xfrm>
            <a:off x="2930040" y="234360"/>
            <a:ext cx="3283920" cy="73044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000000"/>
                </a:solidFill>
                <a:latin typeface="Arial"/>
                <a:ea typeface="Arial"/>
              </a:rPr>
              <a:t>High Precision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3" name="Google Shape;970;p98" descr=""/>
          <p:cNvPicPr/>
          <p:nvPr/>
        </p:nvPicPr>
        <p:blipFill>
          <a:blip r:embed="rId1"/>
          <a:stretch/>
        </p:blipFill>
        <p:spPr>
          <a:xfrm>
            <a:off x="314640" y="0"/>
            <a:ext cx="2907000" cy="5143320"/>
          </a:xfrm>
          <a:prstGeom prst="rect">
            <a:avLst/>
          </a:prstGeom>
          <a:ln>
            <a:noFill/>
          </a:ln>
        </p:spPr>
      </p:pic>
      <p:sp>
        <p:nvSpPr>
          <p:cNvPr id="654" name="CustomShape 1"/>
          <p:cNvSpPr/>
          <p:nvPr/>
        </p:nvSpPr>
        <p:spPr>
          <a:xfrm>
            <a:off x="3457440" y="2130840"/>
            <a:ext cx="2062440" cy="10357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55" name="CustomShape 2"/>
          <p:cNvSpPr/>
          <p:nvPr/>
        </p:nvSpPr>
        <p:spPr>
          <a:xfrm>
            <a:off x="2930040" y="234360"/>
            <a:ext cx="3283920" cy="73044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000000"/>
                </a:solidFill>
                <a:latin typeface="Arial"/>
                <a:ea typeface="Arial"/>
              </a:rPr>
              <a:t>Low Precision</a:t>
            </a:r>
            <a:endParaRPr b="0" lang="en-US" sz="2400" spc="-1" strike="noStrike">
              <a:latin typeface="Arial"/>
            </a:endParaRPr>
          </a:p>
        </p:txBody>
      </p:sp>
      <p:pic>
        <p:nvPicPr>
          <p:cNvPr id="656" name="Google Shape;973;p98" descr=""/>
          <p:cNvPicPr/>
          <p:nvPr/>
        </p:nvPicPr>
        <p:blipFill>
          <a:blip r:embed="rId2"/>
          <a:stretch/>
        </p:blipFill>
        <p:spPr>
          <a:xfrm>
            <a:off x="5700240" y="712440"/>
            <a:ext cx="3082680" cy="387288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7" name="Google Shape;978;p99" descr=""/>
          <p:cNvPicPr/>
          <p:nvPr/>
        </p:nvPicPr>
        <p:blipFill>
          <a:blip r:embed="rId1"/>
          <a:stretch/>
        </p:blipFill>
        <p:spPr>
          <a:xfrm>
            <a:off x="314640" y="0"/>
            <a:ext cx="2907000" cy="5143320"/>
          </a:xfrm>
          <a:prstGeom prst="rect">
            <a:avLst/>
          </a:prstGeom>
          <a:ln>
            <a:noFill/>
          </a:ln>
        </p:spPr>
      </p:pic>
      <p:sp>
        <p:nvSpPr>
          <p:cNvPr id="658" name="CustomShape 1"/>
          <p:cNvSpPr/>
          <p:nvPr/>
        </p:nvSpPr>
        <p:spPr>
          <a:xfrm>
            <a:off x="3457440" y="2130840"/>
            <a:ext cx="2062440" cy="10357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59" name="CustomShape 2"/>
          <p:cNvSpPr/>
          <p:nvPr/>
        </p:nvSpPr>
        <p:spPr>
          <a:xfrm>
            <a:off x="2930040" y="234360"/>
            <a:ext cx="3283920" cy="73044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000000"/>
                </a:solidFill>
                <a:latin typeface="Arial"/>
                <a:ea typeface="Arial"/>
              </a:rPr>
              <a:t>Misleading Precision</a:t>
            </a:r>
            <a:endParaRPr b="0" lang="en-US" sz="2400" spc="-1" strike="noStrike">
              <a:latin typeface="Arial"/>
            </a:endParaRPr>
          </a:p>
        </p:txBody>
      </p:sp>
      <p:pic>
        <p:nvPicPr>
          <p:cNvPr id="660" name="Google Shape;981;p99" descr=""/>
          <p:cNvPicPr/>
          <p:nvPr/>
        </p:nvPicPr>
        <p:blipFill>
          <a:blip r:embed="rId2"/>
          <a:stretch/>
        </p:blipFill>
        <p:spPr>
          <a:xfrm>
            <a:off x="5635440" y="816120"/>
            <a:ext cx="3318840" cy="366516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1"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Recall</a:t>
            </a:r>
            <a:endParaRPr b="0" lang="en-US" sz="2800" spc="-1" strike="noStrike">
              <a:solidFill>
                <a:srgbClr val="000000"/>
              </a:solidFill>
              <a:latin typeface="Arial"/>
            </a:endParaRPr>
          </a:p>
        </p:txBody>
      </p:sp>
      <p:sp>
        <p:nvSpPr>
          <p:cNvPr id="662"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663" name="Google Shape;988;p100" descr="\frac{TP }{TP + FN}"/>
          <p:cNvPicPr/>
          <p:nvPr/>
        </p:nvPicPr>
        <p:blipFill>
          <a:blip r:embed="rId1"/>
          <a:stretch/>
        </p:blipFill>
        <p:spPr>
          <a:xfrm>
            <a:off x="2457360" y="1817640"/>
            <a:ext cx="4228920" cy="208548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4" name="Google Shape;993;p101" descr=""/>
          <p:cNvPicPr/>
          <p:nvPr/>
        </p:nvPicPr>
        <p:blipFill>
          <a:blip r:embed="rId1"/>
          <a:stretch/>
        </p:blipFill>
        <p:spPr>
          <a:xfrm>
            <a:off x="314640" y="0"/>
            <a:ext cx="2907000" cy="5143320"/>
          </a:xfrm>
          <a:prstGeom prst="rect">
            <a:avLst/>
          </a:prstGeom>
          <a:ln>
            <a:noFill/>
          </a:ln>
        </p:spPr>
      </p:pic>
      <p:sp>
        <p:nvSpPr>
          <p:cNvPr id="665" name="CustomShape 1"/>
          <p:cNvSpPr/>
          <p:nvPr/>
        </p:nvSpPr>
        <p:spPr>
          <a:xfrm>
            <a:off x="3457440" y="2130840"/>
            <a:ext cx="2062440" cy="10357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66" name="CustomShape 2"/>
          <p:cNvSpPr/>
          <p:nvPr/>
        </p:nvSpPr>
        <p:spPr>
          <a:xfrm>
            <a:off x="2930040" y="234360"/>
            <a:ext cx="3283920" cy="73044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000000"/>
                </a:solidFill>
                <a:latin typeface="Arial"/>
                <a:ea typeface="Arial"/>
              </a:rPr>
              <a:t>High Recall</a:t>
            </a:r>
            <a:endParaRPr b="0" lang="en-US" sz="2400" spc="-1" strike="noStrike">
              <a:latin typeface="Arial"/>
            </a:endParaRPr>
          </a:p>
        </p:txBody>
      </p:sp>
      <p:pic>
        <p:nvPicPr>
          <p:cNvPr id="667" name="Google Shape;996;p101" descr=""/>
          <p:cNvPicPr/>
          <p:nvPr/>
        </p:nvPicPr>
        <p:blipFill>
          <a:blip r:embed="rId2"/>
          <a:stretch/>
        </p:blipFill>
        <p:spPr>
          <a:xfrm>
            <a:off x="5691240" y="812880"/>
            <a:ext cx="3318840" cy="351720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1" lang="en-US" sz="2800" spc="-1" strike="noStrike">
                <a:solidFill>
                  <a:srgbClr val="000000"/>
                </a:solidFill>
                <a:latin typeface="Open Sans"/>
                <a:ea typeface="Open Sans"/>
              </a:rPr>
              <a:t>Reinforcement Learning</a:t>
            </a:r>
            <a:endParaRPr b="0" lang="en-US" sz="2800" spc="-1" strike="noStrike">
              <a:solidFill>
                <a:srgbClr val="000000"/>
              </a:solidFill>
              <a:latin typeface="Arial"/>
            </a:endParaRPr>
          </a:p>
        </p:txBody>
      </p:sp>
      <p:sp>
        <p:nvSpPr>
          <p:cNvPr id="99" name="TextShape 2"/>
          <p:cNvSpPr txBox="1"/>
          <p:nvPr/>
        </p:nvSpPr>
        <p:spPr>
          <a:xfrm>
            <a:off x="311760" y="1152360"/>
            <a:ext cx="8520120" cy="3416040"/>
          </a:xfrm>
          <a:prstGeom prst="rect">
            <a:avLst/>
          </a:prstGeom>
          <a:noFill/>
          <a:ln>
            <a:noFill/>
          </a:ln>
        </p:spPr>
        <p:txBody>
          <a:bodyPr tIns="91440" bIns="91440">
            <a:noAutofit/>
          </a:bodyPr>
          <a:p>
            <a:pPr>
              <a:lnSpc>
                <a:spcPct val="115000"/>
              </a:lnSpc>
            </a:pPr>
            <a:r>
              <a:rPr b="0" lang="en-US" sz="1800" spc="-1" strike="noStrike">
                <a:solidFill>
                  <a:srgbClr val="595959"/>
                </a:solidFill>
                <a:latin typeface="Arial"/>
                <a:ea typeface="Arial"/>
              </a:rPr>
              <a:t>Reinforcement learning is all about making decisions sequentially. In simple words we can say that the output depends on the state of the current input and the next input depends on the output of the previous input.</a:t>
            </a:r>
            <a:endParaRPr b="0" lang="en-US" sz="1800" spc="-1" strike="noStrike">
              <a:solidFill>
                <a:srgbClr val="000000"/>
              </a:solidFill>
              <a:latin typeface="Arial"/>
            </a:endParaRPr>
          </a:p>
          <a:p>
            <a:pPr>
              <a:lnSpc>
                <a:spcPct val="115000"/>
              </a:lnSpc>
            </a:pPr>
            <a:r>
              <a:rPr b="0" lang="en-US" sz="1800" spc="-1" strike="noStrike">
                <a:solidFill>
                  <a:srgbClr val="595959"/>
                </a:solidFill>
                <a:latin typeface="Arial"/>
                <a:ea typeface="Arial"/>
              </a:rPr>
              <a:t>In Supervised learning the decision is made on the initial input or the input given at the start.</a:t>
            </a:r>
            <a:endParaRPr b="0" lang="en-US" sz="1800" spc="-1" strike="noStrike">
              <a:solidFill>
                <a:srgbClr val="000000"/>
              </a:solidFill>
              <a:latin typeface="Arial"/>
            </a:endParaRPr>
          </a:p>
          <a:p>
            <a:pPr>
              <a:lnSpc>
                <a:spcPct val="115000"/>
              </a:lnSpc>
            </a:pPr>
            <a:r>
              <a:rPr b="0" lang="en-US" sz="1800" spc="-1" strike="noStrike">
                <a:solidFill>
                  <a:srgbClr val="595959"/>
                </a:solidFill>
                <a:latin typeface="Arial"/>
                <a:ea typeface="Arial"/>
              </a:rPr>
              <a:t>In Reinforcement learning decision is dependent, So we give labels to sequences of dependent decisions</a:t>
            </a:r>
            <a:endParaRPr b="0" lang="en-US" sz="1800" spc="-1" strike="noStrike">
              <a:solidFill>
                <a:srgbClr val="000000"/>
              </a:solidFill>
              <a:latin typeface="Arial"/>
            </a:endParaRPr>
          </a:p>
          <a:p>
            <a:pPr>
              <a:lnSpc>
                <a:spcPct val="115000"/>
              </a:lnSpc>
              <a:spcAft>
                <a:spcPts val="1599"/>
              </a:spcAft>
            </a:pP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8" name="Google Shape;1001;p102" descr=""/>
          <p:cNvPicPr/>
          <p:nvPr/>
        </p:nvPicPr>
        <p:blipFill>
          <a:blip r:embed="rId1"/>
          <a:stretch/>
        </p:blipFill>
        <p:spPr>
          <a:xfrm>
            <a:off x="314640" y="0"/>
            <a:ext cx="2907000" cy="5143320"/>
          </a:xfrm>
          <a:prstGeom prst="rect">
            <a:avLst/>
          </a:prstGeom>
          <a:ln>
            <a:noFill/>
          </a:ln>
        </p:spPr>
      </p:pic>
      <p:sp>
        <p:nvSpPr>
          <p:cNvPr id="669" name="CustomShape 1"/>
          <p:cNvSpPr/>
          <p:nvPr/>
        </p:nvSpPr>
        <p:spPr>
          <a:xfrm>
            <a:off x="3457440" y="2130840"/>
            <a:ext cx="2062440" cy="10357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70" name="CustomShape 2"/>
          <p:cNvSpPr/>
          <p:nvPr/>
        </p:nvSpPr>
        <p:spPr>
          <a:xfrm>
            <a:off x="2930040" y="234360"/>
            <a:ext cx="3283920" cy="73044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000000"/>
                </a:solidFill>
                <a:latin typeface="Arial"/>
                <a:ea typeface="Arial"/>
              </a:rPr>
              <a:t>Low Recall</a:t>
            </a:r>
            <a:endParaRPr b="0" lang="en-US" sz="2400" spc="-1" strike="noStrike">
              <a:latin typeface="Arial"/>
            </a:endParaRPr>
          </a:p>
        </p:txBody>
      </p:sp>
      <p:pic>
        <p:nvPicPr>
          <p:cNvPr id="671" name="Google Shape;1004;p102" descr=""/>
          <p:cNvPicPr/>
          <p:nvPr/>
        </p:nvPicPr>
        <p:blipFill>
          <a:blip r:embed="rId2"/>
          <a:stretch/>
        </p:blipFill>
        <p:spPr>
          <a:xfrm>
            <a:off x="5635440" y="816120"/>
            <a:ext cx="3318840" cy="366516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2" name="Google Shape;1009;p103" descr=""/>
          <p:cNvPicPr/>
          <p:nvPr/>
        </p:nvPicPr>
        <p:blipFill>
          <a:blip r:embed="rId1"/>
          <a:stretch/>
        </p:blipFill>
        <p:spPr>
          <a:xfrm>
            <a:off x="314640" y="0"/>
            <a:ext cx="2907000" cy="5143320"/>
          </a:xfrm>
          <a:prstGeom prst="rect">
            <a:avLst/>
          </a:prstGeom>
          <a:ln>
            <a:noFill/>
          </a:ln>
        </p:spPr>
      </p:pic>
      <p:sp>
        <p:nvSpPr>
          <p:cNvPr id="673" name="CustomShape 1"/>
          <p:cNvSpPr/>
          <p:nvPr/>
        </p:nvSpPr>
        <p:spPr>
          <a:xfrm>
            <a:off x="3457440" y="2130840"/>
            <a:ext cx="2062440" cy="103572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74" name="CustomShape 2"/>
          <p:cNvSpPr/>
          <p:nvPr/>
        </p:nvSpPr>
        <p:spPr>
          <a:xfrm>
            <a:off x="2930040" y="234360"/>
            <a:ext cx="3283920" cy="730440"/>
          </a:xfrm>
          <a:prstGeom prst="rect">
            <a:avLst/>
          </a:prstGeom>
          <a:noFill/>
          <a:ln>
            <a:noFill/>
          </a:ln>
        </p:spPr>
        <p:style>
          <a:lnRef idx="0"/>
          <a:fillRef idx="0"/>
          <a:effectRef idx="0"/>
          <a:fontRef idx="minor"/>
        </p:style>
        <p:txBody>
          <a:bodyPr tIns="91440" bIns="91440">
            <a:noAutofit/>
          </a:bodyPr>
          <a:p>
            <a:pPr algn="ctr">
              <a:lnSpc>
                <a:spcPct val="100000"/>
              </a:lnSpc>
            </a:pPr>
            <a:r>
              <a:rPr b="0" lang="en-US" sz="2400" spc="-1" strike="noStrike">
                <a:solidFill>
                  <a:srgbClr val="000000"/>
                </a:solidFill>
                <a:latin typeface="Arial"/>
                <a:ea typeface="Arial"/>
              </a:rPr>
              <a:t>Misleading Recall</a:t>
            </a:r>
            <a:endParaRPr b="0" lang="en-US" sz="2400" spc="-1" strike="noStrike">
              <a:latin typeface="Arial"/>
            </a:endParaRPr>
          </a:p>
        </p:txBody>
      </p:sp>
      <p:pic>
        <p:nvPicPr>
          <p:cNvPr id="675" name="Google Shape;1012;p103" descr=""/>
          <p:cNvPicPr/>
          <p:nvPr/>
        </p:nvPicPr>
        <p:blipFill>
          <a:blip r:embed="rId2"/>
          <a:stretch/>
        </p:blipFill>
        <p:spPr>
          <a:xfrm>
            <a:off x="5755680" y="943920"/>
            <a:ext cx="3318840" cy="340992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6"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Corner Cases</a:t>
            </a:r>
            <a:endParaRPr b="0" lang="en-US" sz="2800" spc="-1" strike="noStrike">
              <a:solidFill>
                <a:srgbClr val="000000"/>
              </a:solidFill>
              <a:latin typeface="Arial"/>
            </a:endParaRPr>
          </a:p>
        </p:txBody>
      </p:sp>
      <p:sp>
        <p:nvSpPr>
          <p:cNvPr id="677"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678" name="Google Shape;1019;p104" descr=""/>
          <p:cNvPicPr/>
          <p:nvPr/>
        </p:nvPicPr>
        <p:blipFill>
          <a:blip r:embed="rId1"/>
          <a:stretch/>
        </p:blipFill>
        <p:spPr>
          <a:xfrm>
            <a:off x="311760" y="1152360"/>
            <a:ext cx="3809520" cy="3914280"/>
          </a:xfrm>
          <a:prstGeom prst="rect">
            <a:avLst/>
          </a:prstGeom>
          <a:ln>
            <a:noFill/>
          </a:ln>
        </p:spPr>
      </p:pic>
      <p:pic>
        <p:nvPicPr>
          <p:cNvPr id="679" name="Google Shape;1020;p104" descr=""/>
          <p:cNvPicPr/>
          <p:nvPr/>
        </p:nvPicPr>
        <p:blipFill>
          <a:blip r:embed="rId2"/>
          <a:stretch/>
        </p:blipFill>
        <p:spPr>
          <a:xfrm>
            <a:off x="5367240" y="1152360"/>
            <a:ext cx="3318840" cy="366516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0"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F1 Score</a:t>
            </a:r>
            <a:endParaRPr b="0" lang="en-US" sz="2800" spc="-1" strike="noStrike">
              <a:solidFill>
                <a:srgbClr val="000000"/>
              </a:solidFill>
              <a:latin typeface="Arial"/>
            </a:endParaRPr>
          </a:p>
        </p:txBody>
      </p:sp>
      <p:sp>
        <p:nvSpPr>
          <p:cNvPr id="681"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pic>
        <p:nvPicPr>
          <p:cNvPr id="682" name="Google Shape;1027;p105" descr="2 * \frac{Precision * Recall}{Precision + Recall}"/>
          <p:cNvPicPr/>
          <p:nvPr/>
        </p:nvPicPr>
        <p:blipFill>
          <a:blip r:embed="rId1"/>
          <a:stretch/>
        </p:blipFill>
        <p:spPr>
          <a:xfrm>
            <a:off x="260640" y="1908360"/>
            <a:ext cx="8622000" cy="190404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3" name="TextShape 1"/>
          <p:cNvSpPr txBox="1"/>
          <p:nvPr/>
        </p:nvSpPr>
        <p:spPr>
          <a:xfrm>
            <a:off x="311760" y="444960"/>
            <a:ext cx="8520120" cy="572400"/>
          </a:xfrm>
          <a:prstGeom prst="rect">
            <a:avLst/>
          </a:prstGeom>
          <a:noFill/>
          <a:ln>
            <a:noFill/>
          </a:ln>
        </p:spPr>
        <p:txBody>
          <a:bodyPr tIns="91440" bIns="91440">
            <a:noAutofit/>
          </a:bodyPr>
          <a:p>
            <a:pPr>
              <a:lnSpc>
                <a:spcPct val="100000"/>
              </a:lnSpc>
            </a:pPr>
            <a:r>
              <a:rPr b="0" lang="en-US" sz="2800" spc="-1" strike="noStrike">
                <a:solidFill>
                  <a:srgbClr val="000000"/>
                </a:solidFill>
                <a:latin typeface="Arial"/>
                <a:ea typeface="Arial"/>
              </a:rPr>
              <a:t>Demo </a:t>
            </a:r>
            <a:endParaRPr b="0" lang="en-US" sz="2800" spc="-1" strike="noStrike">
              <a:solidFill>
                <a:srgbClr val="000000"/>
              </a:solidFill>
              <a:latin typeface="Arial"/>
            </a:endParaRPr>
          </a:p>
        </p:txBody>
      </p:sp>
      <p:sp>
        <p:nvSpPr>
          <p:cNvPr id="684" name="TextShape 2"/>
          <p:cNvSpPr txBox="1"/>
          <p:nvPr/>
        </p:nvSpPr>
        <p:spPr>
          <a:xfrm>
            <a:off x="311760" y="1152360"/>
            <a:ext cx="8520120" cy="3416040"/>
          </a:xfrm>
          <a:prstGeom prst="rect">
            <a:avLst/>
          </a:prstGeom>
          <a:noFill/>
          <a:ln>
            <a:noFill/>
          </a:ln>
        </p:spPr>
        <p:txBody>
          <a:bodyPr tIns="91440" bIns="91440">
            <a:noAutofit/>
          </a:bodyPr>
          <a:p>
            <a:pPr>
              <a:lnSpc>
                <a:spcPct val="115000"/>
              </a:lnSpc>
              <a:spcAft>
                <a:spcPts val="1599"/>
              </a:spcAft>
            </a:pPr>
            <a:r>
              <a:rPr b="0" lang="en-US" sz="1800" spc="-1" strike="noStrike">
                <a:solidFill>
                  <a:srgbClr val="595959"/>
                </a:solidFill>
                <a:latin typeface="Arial"/>
                <a:ea typeface="Arial"/>
              </a:rPr>
              <a:t>How to evaluate models with sklearn</a:t>
            </a:r>
            <a:endParaRPr b="0" lang="en-US" sz="18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5"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Dream of Data Scientist?</a:t>
            </a:r>
            <a:endParaRPr b="0" lang="en-US" sz="2800" spc="-1" strike="noStrike">
              <a:solidFill>
                <a:srgbClr val="000000"/>
              </a:solidFill>
              <a:latin typeface="Arial"/>
            </a:endParaRPr>
          </a:p>
        </p:txBody>
      </p:sp>
      <p:sp>
        <p:nvSpPr>
          <p:cNvPr id="686" name="TextShape 2"/>
          <p:cNvSpPr txBox="1"/>
          <p:nvPr/>
        </p:nvSpPr>
        <p:spPr>
          <a:xfrm>
            <a:off x="311760" y="1152360"/>
            <a:ext cx="8520120" cy="3416040"/>
          </a:xfrm>
          <a:prstGeom prst="rect">
            <a:avLst/>
          </a:prstGeom>
          <a:noFill/>
          <a:ln>
            <a:noFill/>
          </a:ln>
        </p:spPr>
        <p:txBody>
          <a:bodyPr tIns="91440" bIns="91440">
            <a:noAutofit/>
          </a:bodyPr>
          <a:p>
            <a:endParaRPr b="0" lang="en-US" sz="1400" spc="-1" strike="noStrike">
              <a:solidFill>
                <a:srgbClr val="000000"/>
              </a:solidFill>
              <a:latin typeface="Arial"/>
            </a:endParaRPr>
          </a:p>
        </p:txBody>
      </p:sp>
      <p:graphicFrame>
        <p:nvGraphicFramePr>
          <p:cNvPr id="687" name="Table 3"/>
          <p:cNvGraphicFramePr/>
          <p:nvPr/>
        </p:nvGraphicFramePr>
        <p:xfrm>
          <a:off x="952560" y="2190600"/>
          <a:ext cx="7238520" cy="761760"/>
        </p:xfrm>
        <a:graphic>
          <a:graphicData uri="http://schemas.openxmlformats.org/drawingml/2006/table">
            <a:tbl>
              <a:tblPr/>
              <a:tblGrid>
                <a:gridCol w="1809720"/>
                <a:gridCol w="1809720"/>
                <a:gridCol w="1809720"/>
                <a:gridCol w="1809720"/>
              </a:tblGrid>
              <a:tr h="522360">
                <a:tc>
                  <a:txBody>
                    <a:bodyPr lIns="91080" rIns="91080" tIns="91080" bIns="91080">
                      <a:noAutofit/>
                    </a:bodyPr>
                    <a:p>
                      <a:pPr algn="ctr">
                        <a:lnSpc>
                          <a:spcPct val="100000"/>
                        </a:lnSpc>
                      </a:pPr>
                      <a:r>
                        <a:rPr b="0" lang="en-US" sz="2400" spc="-1" strike="noStrike">
                          <a:solidFill>
                            <a:srgbClr val="000000"/>
                          </a:solidFill>
                          <a:latin typeface="Arial"/>
                          <a:ea typeface="Arial"/>
                        </a:rPr>
                        <a:t>Accuracy</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Precision</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Recall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F1-Score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tIns="91080" b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8" name="CustomShape 1"/>
          <p:cNvSpPr/>
          <p:nvPr/>
        </p:nvSpPr>
        <p:spPr>
          <a:xfrm>
            <a:off x="648720" y="1576080"/>
            <a:ext cx="8057520" cy="3357360"/>
          </a:xfrm>
          <a:prstGeom prst="rect">
            <a:avLst/>
          </a:prstGeom>
          <a:noFill/>
          <a:ln>
            <a:noFill/>
          </a:ln>
        </p:spPr>
        <p:style>
          <a:lnRef idx="0"/>
          <a:fillRef idx="0"/>
          <a:effectRef idx="0"/>
          <a:fontRef idx="minor"/>
        </p:style>
      </p:sp>
      <p:pic>
        <p:nvPicPr>
          <p:cNvPr id="689" name="Google Shape;1046;p108" descr=""/>
          <p:cNvPicPr/>
          <p:nvPr/>
        </p:nvPicPr>
        <p:blipFill>
          <a:blip r:embed="rId1"/>
          <a:srcRect l="0" t="0" r="25207" b="0"/>
          <a:stretch/>
        </p:blipFill>
        <p:spPr>
          <a:xfrm>
            <a:off x="311760" y="1454040"/>
            <a:ext cx="8520120" cy="216432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0" name="Google Shape;1051;p109" descr=""/>
          <p:cNvPicPr/>
          <p:nvPr/>
        </p:nvPicPr>
        <p:blipFill>
          <a:blip r:embed="rId1"/>
          <a:stretch/>
        </p:blipFill>
        <p:spPr>
          <a:xfrm>
            <a:off x="2000160" y="0"/>
            <a:ext cx="5143320" cy="514332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1" name="TextShape 1"/>
          <p:cNvSpPr txBox="1"/>
          <p:nvPr/>
        </p:nvSpPr>
        <p:spPr>
          <a:xfrm>
            <a:off x="311760" y="444960"/>
            <a:ext cx="8520120" cy="572400"/>
          </a:xfrm>
          <a:prstGeom prst="rect">
            <a:avLst/>
          </a:prstGeom>
          <a:noFill/>
          <a:ln>
            <a:noFill/>
          </a:ln>
        </p:spPr>
        <p:txBody>
          <a:bodyPr tIns="91440" bIns="91440">
            <a:noAutofit/>
          </a:bodyPr>
          <a:p>
            <a:pPr algn="ctr">
              <a:lnSpc>
                <a:spcPct val="100000"/>
              </a:lnSpc>
            </a:pPr>
            <a:r>
              <a:rPr b="0" lang="en-US" sz="2800" spc="-1" strike="noStrike">
                <a:solidFill>
                  <a:srgbClr val="000000"/>
                </a:solidFill>
                <a:latin typeface="Arial"/>
                <a:ea typeface="Arial"/>
              </a:rPr>
              <a:t>Overfitting</a:t>
            </a:r>
            <a:br/>
            <a:endParaRPr b="0" lang="en-US" sz="2800" spc="-1" strike="noStrike">
              <a:solidFill>
                <a:srgbClr val="000000"/>
              </a:solidFill>
              <a:latin typeface="Arial"/>
            </a:endParaRPr>
          </a:p>
        </p:txBody>
      </p:sp>
      <p:sp>
        <p:nvSpPr>
          <p:cNvPr id="692" name="TextShape 2"/>
          <p:cNvSpPr txBox="1"/>
          <p:nvPr/>
        </p:nvSpPr>
        <p:spPr>
          <a:xfrm>
            <a:off x="311760" y="1795680"/>
            <a:ext cx="8520120" cy="1551600"/>
          </a:xfrm>
          <a:prstGeom prst="rect">
            <a:avLst/>
          </a:prstGeom>
          <a:noFill/>
          <a:ln>
            <a:noFill/>
          </a:ln>
        </p:spPr>
        <p:txBody>
          <a:bodyPr tIns="91440" bIns="91440">
            <a:noAutofit/>
          </a:bodyPr>
          <a:p>
            <a:pPr>
              <a:lnSpc>
                <a:spcPct val="115000"/>
              </a:lnSpc>
            </a:pPr>
            <a:r>
              <a:rPr b="0" lang="en-US" sz="2400" spc="-1" strike="noStrike">
                <a:solidFill>
                  <a:srgbClr val="595959"/>
                </a:solidFill>
                <a:latin typeface="Arial"/>
                <a:ea typeface="Arial"/>
              </a:rPr>
              <a:t>Overfitting happens when a model learns the detail and noise in the training data to the extent that it negatively impacts the performance of the model on new data.</a:t>
            </a:r>
            <a:endParaRPr b="0" lang="en-US" sz="2400" spc="-1" strike="noStrike">
              <a:solidFill>
                <a:srgbClr val="000000"/>
              </a:solidFill>
              <a:latin typeface="Arial"/>
            </a:endParaRPr>
          </a:p>
          <a:p>
            <a:pPr>
              <a:lnSpc>
                <a:spcPct val="115000"/>
              </a:lnSpc>
              <a:spcBef>
                <a:spcPts val="1599"/>
              </a:spcBef>
              <a:spcAft>
                <a:spcPts val="1599"/>
              </a:spcAft>
            </a:pPr>
            <a:endParaRPr b="0" lang="en-US" sz="2400" spc="-1" strike="noStrike">
              <a:solidFill>
                <a:srgbClr val="000000"/>
              </a:solidFill>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3" name="Google Shape;1062;p111" descr=""/>
          <p:cNvPicPr/>
          <p:nvPr/>
        </p:nvPicPr>
        <p:blipFill>
          <a:blip r:embed="rId1"/>
          <a:stretch/>
        </p:blipFill>
        <p:spPr>
          <a:xfrm>
            <a:off x="162000" y="952560"/>
            <a:ext cx="8819640" cy="323820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18</TotalTime>
  <Application>LibreOffice/6.3.5.2$Windows_X86_64 LibreOffice_project/dd0751754f11728f69b42ee2af66670068624673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2020-04-20T19:33:08Z</dcterms:modified>
  <cp:revision>2</cp:revision>
  <dc:subject/>
  <dc:title/>
</cp:coreProperties>
</file>